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24384000" cy="13716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1" d="100"/>
          <a:sy n="41"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90488" y="744538"/>
            <a:ext cx="6616700" cy="3722687"/>
          </a:xfrm>
          <a:prstGeom prst="rect">
            <a:avLst/>
          </a:prstGeom>
        </p:spPr>
        <p:txBody>
          <a:bodyPr/>
          <a:lstStyle/>
          <a:p>
            <a:endParaRPr/>
          </a:p>
        </p:txBody>
      </p:sp>
      <p:sp>
        <p:nvSpPr>
          <p:cNvPr id="117" name="Shape 117"/>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jpe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29.tif"/><Relationship Id="rId13" Type="http://schemas.openxmlformats.org/officeDocument/2006/relationships/image" Target="../media/image34.png"/><Relationship Id="rId18" Type="http://schemas.openxmlformats.org/officeDocument/2006/relationships/image" Target="../media/image39.tif"/><Relationship Id="rId26" Type="http://schemas.openxmlformats.org/officeDocument/2006/relationships/image" Target="../media/image47.tif"/><Relationship Id="rId3" Type="http://schemas.openxmlformats.org/officeDocument/2006/relationships/image" Target="../media/image24.tif"/><Relationship Id="rId21" Type="http://schemas.openxmlformats.org/officeDocument/2006/relationships/image" Target="../media/image42.tif"/><Relationship Id="rId7" Type="http://schemas.openxmlformats.org/officeDocument/2006/relationships/image" Target="../media/image28.png"/><Relationship Id="rId12" Type="http://schemas.openxmlformats.org/officeDocument/2006/relationships/image" Target="../media/image33.tif"/><Relationship Id="rId17" Type="http://schemas.openxmlformats.org/officeDocument/2006/relationships/image" Target="../media/image38.tif"/><Relationship Id="rId25" Type="http://schemas.openxmlformats.org/officeDocument/2006/relationships/image" Target="../media/image46.tif"/><Relationship Id="rId2" Type="http://schemas.openxmlformats.org/officeDocument/2006/relationships/image" Target="../media/image23.pn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12.xml"/><Relationship Id="rId6" Type="http://schemas.openxmlformats.org/officeDocument/2006/relationships/image" Target="../media/image27.tif"/><Relationship Id="rId11" Type="http://schemas.openxmlformats.org/officeDocument/2006/relationships/image" Target="../media/image32.tif"/><Relationship Id="rId24" Type="http://schemas.openxmlformats.org/officeDocument/2006/relationships/image" Target="../media/image45.tif"/><Relationship Id="rId5" Type="http://schemas.openxmlformats.org/officeDocument/2006/relationships/image" Target="../media/image26.tif"/><Relationship Id="rId15" Type="http://schemas.openxmlformats.org/officeDocument/2006/relationships/image" Target="../media/image36.png"/><Relationship Id="rId23" Type="http://schemas.openxmlformats.org/officeDocument/2006/relationships/image" Target="../media/image44.tif"/><Relationship Id="rId28" Type="http://schemas.openxmlformats.org/officeDocument/2006/relationships/image" Target="../media/image49.tif"/><Relationship Id="rId10" Type="http://schemas.openxmlformats.org/officeDocument/2006/relationships/image" Target="../media/image31.tif"/><Relationship Id="rId19" Type="http://schemas.openxmlformats.org/officeDocument/2006/relationships/image" Target="../media/image40.tif"/><Relationship Id="rId4" Type="http://schemas.openxmlformats.org/officeDocument/2006/relationships/image" Target="../media/image25.tif"/><Relationship Id="rId9" Type="http://schemas.openxmlformats.org/officeDocument/2006/relationships/image" Target="../media/image30.tif"/><Relationship Id="rId14" Type="http://schemas.openxmlformats.org/officeDocument/2006/relationships/image" Target="../media/image35.png"/><Relationship Id="rId22" Type="http://schemas.openxmlformats.org/officeDocument/2006/relationships/image" Target="../media/image43.tif"/><Relationship Id="rId27" Type="http://schemas.openxmlformats.org/officeDocument/2006/relationships/image" Target="../media/image48.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Autumn 1: Knowledge organiser"/>
          <p:cNvSpPr txBox="1"/>
          <p:nvPr/>
        </p:nvSpPr>
        <p:spPr>
          <a:xfrm>
            <a:off x="62725" y="184555"/>
            <a:ext cx="6918562"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b="0">
                <a:latin typeface="Noteworthy Bold"/>
                <a:ea typeface="Noteworthy Bold"/>
                <a:cs typeface="Noteworthy Bold"/>
                <a:sym typeface="Noteworthy Bold"/>
              </a:defRPr>
            </a:lvl1pPr>
          </a:lstStyle>
          <a:p>
            <a:r>
              <a:rPr dirty="0"/>
              <a:t>Autumn </a:t>
            </a:r>
            <a:r>
              <a:rPr lang="en-GB" dirty="0"/>
              <a:t>2</a:t>
            </a:r>
            <a:r>
              <a:rPr dirty="0"/>
              <a:t>: Knowledge </a:t>
            </a:r>
            <a:r>
              <a:rPr dirty="0" err="1"/>
              <a:t>organiser</a:t>
            </a:r>
            <a:r>
              <a:rPr dirty="0"/>
              <a:t> </a:t>
            </a:r>
          </a:p>
        </p:txBody>
      </p:sp>
      <p:sp>
        <p:nvSpPr>
          <p:cNvPr id="121" name="Key books this term"/>
          <p:cNvSpPr txBox="1"/>
          <p:nvPr/>
        </p:nvSpPr>
        <p:spPr>
          <a:xfrm>
            <a:off x="294397" y="1127916"/>
            <a:ext cx="3268505" cy="7054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0" u="sng">
                <a:solidFill>
                  <a:srgbClr val="5E5E5E"/>
                </a:solidFill>
                <a:latin typeface="Noteworthy Bold"/>
                <a:ea typeface="Noteworthy Bold"/>
                <a:cs typeface="Noteworthy Bold"/>
                <a:sym typeface="Noteworthy Bold"/>
              </a:defRPr>
            </a:lvl1pPr>
          </a:lstStyle>
          <a:p>
            <a:r>
              <a:t>Key books this term</a:t>
            </a:r>
          </a:p>
        </p:txBody>
      </p:sp>
      <p:sp>
        <p:nvSpPr>
          <p:cNvPr id="124" name="Starting school &amp; all about me- week 1-2"/>
          <p:cNvSpPr/>
          <p:nvPr/>
        </p:nvSpPr>
        <p:spPr>
          <a:xfrm>
            <a:off x="57098" y="4808137"/>
            <a:ext cx="3905380" cy="1178867"/>
          </a:xfrm>
          <a:prstGeom prst="rightArrow">
            <a:avLst>
              <a:gd name="adj1" fmla="val 32000"/>
              <a:gd name="adj2" fmla="val 63220"/>
            </a:avLst>
          </a:prstGeom>
          <a:solidFill>
            <a:srgbClr val="F4DDD7"/>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Bonfire Night and Diwali </a:t>
            </a:r>
            <a:r>
              <a:rPr dirty="0"/>
              <a:t>week 1</a:t>
            </a:r>
            <a:r>
              <a:rPr lang="en-GB" dirty="0"/>
              <a:t>- 2</a:t>
            </a:r>
            <a:endParaRPr dirty="0"/>
          </a:p>
        </p:txBody>
      </p:sp>
      <p:sp>
        <p:nvSpPr>
          <p:cNvPr id="129" name="All about me: Growing and Families- week 3-4"/>
          <p:cNvSpPr/>
          <p:nvPr/>
        </p:nvSpPr>
        <p:spPr>
          <a:xfrm>
            <a:off x="4528960" y="4670809"/>
            <a:ext cx="4437362" cy="1455884"/>
          </a:xfrm>
          <a:prstGeom prst="rightArrow">
            <a:avLst>
              <a:gd name="adj1" fmla="val 32000"/>
              <a:gd name="adj2" fmla="val 51191"/>
            </a:avLst>
          </a:prstGeom>
          <a:solidFill>
            <a:srgbClr val="F4DDD7"/>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Celebrations </a:t>
            </a:r>
            <a:r>
              <a:rPr dirty="0"/>
              <a:t>week </a:t>
            </a:r>
            <a:r>
              <a:rPr lang="en-GB" dirty="0"/>
              <a:t>3 - 4 </a:t>
            </a:r>
            <a:endParaRPr dirty="0"/>
          </a:p>
        </p:txBody>
      </p:sp>
      <p:sp>
        <p:nvSpPr>
          <p:cNvPr id="131" name="Rainbow week- week 5"/>
          <p:cNvSpPr/>
          <p:nvPr/>
        </p:nvSpPr>
        <p:spPr>
          <a:xfrm>
            <a:off x="9958055" y="4758682"/>
            <a:ext cx="3339400" cy="1277777"/>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Hot and Cold Places </a:t>
            </a:r>
            <a:r>
              <a:rPr dirty="0"/>
              <a:t>week </a:t>
            </a:r>
            <a:r>
              <a:rPr lang="en-GB" dirty="0"/>
              <a:t> 5 - 6</a:t>
            </a:r>
            <a:endParaRPr dirty="0"/>
          </a:p>
        </p:txBody>
      </p:sp>
      <p:sp>
        <p:nvSpPr>
          <p:cNvPr id="135" name="Autumn- week 7"/>
          <p:cNvSpPr/>
          <p:nvPr/>
        </p:nvSpPr>
        <p:spPr>
          <a:xfrm>
            <a:off x="20307521" y="4536552"/>
            <a:ext cx="3339400" cy="1277778"/>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Christmas </a:t>
            </a:r>
            <a:r>
              <a:rPr dirty="0"/>
              <a:t>- week </a:t>
            </a:r>
            <a:r>
              <a:rPr lang="en-GB" dirty="0"/>
              <a:t>8</a:t>
            </a:r>
            <a:endParaRPr dirty="0"/>
          </a:p>
        </p:txBody>
      </p:sp>
      <p:sp>
        <p:nvSpPr>
          <p:cNvPr id="141" name="Down on the farm - week 6"/>
          <p:cNvSpPr/>
          <p:nvPr/>
        </p:nvSpPr>
        <p:spPr>
          <a:xfrm>
            <a:off x="14614043" y="4536552"/>
            <a:ext cx="3858146" cy="1277778"/>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Nativity </a:t>
            </a:r>
            <a:r>
              <a:rPr dirty="0"/>
              <a:t>- week </a:t>
            </a:r>
            <a:r>
              <a:rPr lang="en-GB" dirty="0"/>
              <a:t>7</a:t>
            </a:r>
            <a:endParaRPr dirty="0"/>
          </a:p>
        </p:txBody>
      </p:sp>
      <p:sp>
        <p:nvSpPr>
          <p:cNvPr id="145" name="Key Vocabulary:…"/>
          <p:cNvSpPr/>
          <p:nvPr/>
        </p:nvSpPr>
        <p:spPr>
          <a:xfrm>
            <a:off x="4657658" y="5731271"/>
            <a:ext cx="3955654" cy="7338220"/>
          </a:xfrm>
          <a:custGeom>
            <a:avLst/>
            <a:gdLst/>
            <a:ahLst/>
            <a:cxnLst>
              <a:cxn ang="0">
                <a:pos x="wd2" y="hd2"/>
              </a:cxn>
              <a:cxn ang="5400000">
                <a:pos x="wd2" y="hd2"/>
              </a:cxn>
              <a:cxn ang="10800000">
                <a:pos x="wd2" y="hd2"/>
              </a:cxn>
              <a:cxn ang="16200000">
                <a:pos x="wd2" y="hd2"/>
              </a:cxn>
            </a:cxnLst>
            <a:rect l="0" t="0" r="r" b="b"/>
            <a:pathLst>
              <a:path w="21600" h="21600" extrusionOk="0">
                <a:moveTo>
                  <a:pt x="3233" y="0"/>
                </a:moveTo>
                <a:lnTo>
                  <a:pt x="2174" y="2489"/>
                </a:lnTo>
                <a:cubicBezTo>
                  <a:pt x="968" y="2510"/>
                  <a:pt x="0" y="3040"/>
                  <a:pt x="0" y="3695"/>
                </a:cubicBezTo>
                <a:lnTo>
                  <a:pt x="0" y="20391"/>
                </a:lnTo>
                <a:cubicBezTo>
                  <a:pt x="0" y="21059"/>
                  <a:pt x="1004" y="21600"/>
                  <a:pt x="2243" y="21600"/>
                </a:cubicBezTo>
                <a:lnTo>
                  <a:pt x="19357" y="21600"/>
                </a:lnTo>
                <a:cubicBezTo>
                  <a:pt x="20596" y="21600"/>
                  <a:pt x="21600" y="21059"/>
                  <a:pt x="21600" y="20391"/>
                </a:cubicBezTo>
                <a:lnTo>
                  <a:pt x="21600" y="3695"/>
                </a:lnTo>
                <a:cubicBezTo>
                  <a:pt x="21600" y="3027"/>
                  <a:pt x="20596" y="2486"/>
                  <a:pt x="19357" y="2486"/>
                </a:cubicBezTo>
                <a:lnTo>
                  <a:pt x="4291" y="2486"/>
                </a:lnTo>
                <a:lnTo>
                  <a:pt x="3233" y="0"/>
                </a:lnTo>
                <a:close/>
              </a:path>
            </a:pathLst>
          </a:cu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3200" b="0">
                <a:latin typeface="Noteworthy Light"/>
                <a:ea typeface="Noteworthy Light"/>
                <a:cs typeface="Noteworthy Light"/>
                <a:sym typeface="Noteworthy Light"/>
              </a:defRPr>
            </a:pPr>
            <a:r>
              <a:rPr sz="2800" dirty="0"/>
              <a:t>Key Vocabulary: </a:t>
            </a:r>
          </a:p>
          <a:p>
            <a:pPr marL="185208" indent="-185208" algn="l">
              <a:buSzPct val="125000"/>
              <a:buChar char="-"/>
              <a:defRPr sz="2800" b="0">
                <a:latin typeface="Noteworthy Light"/>
                <a:ea typeface="Noteworthy Light"/>
                <a:cs typeface="Noteworthy Light"/>
                <a:sym typeface="Noteworthy Light"/>
              </a:defRPr>
            </a:pPr>
            <a:r>
              <a:rPr lang="en-GB" sz="1400" dirty="0">
                <a:solidFill>
                  <a:schemeClr val="accent5">
                    <a:hueOff val="-82419"/>
                    <a:satOff val="-9513"/>
                    <a:lumOff val="-16343"/>
                  </a:schemeClr>
                </a:solidFill>
              </a:rPr>
              <a:t>Birthday</a:t>
            </a:r>
            <a:r>
              <a:rPr sz="1400" dirty="0"/>
              <a:t>: </a:t>
            </a:r>
            <a:r>
              <a:rPr lang="en-GB" sz="1400" dirty="0"/>
              <a:t>A celebration of the day you were born</a:t>
            </a:r>
            <a:r>
              <a:rPr sz="1400" dirty="0"/>
              <a:t>. </a:t>
            </a:r>
          </a:p>
          <a:p>
            <a:pPr marL="185208" indent="-185208" algn="l">
              <a:buSzPct val="125000"/>
              <a:buChar char="-"/>
              <a:defRPr sz="2800" b="0">
                <a:latin typeface="Noteworthy Light"/>
                <a:ea typeface="Noteworthy Light"/>
                <a:cs typeface="Noteworthy Light"/>
                <a:sym typeface="Noteworthy Light"/>
              </a:defRPr>
            </a:pPr>
            <a:r>
              <a:rPr lang="en-GB" sz="1400" dirty="0">
                <a:solidFill>
                  <a:schemeClr val="accent5">
                    <a:hueOff val="-82419"/>
                    <a:satOff val="-9513"/>
                    <a:lumOff val="-16343"/>
                  </a:schemeClr>
                </a:solidFill>
              </a:rPr>
              <a:t>Age</a:t>
            </a:r>
            <a:r>
              <a:rPr sz="1400" dirty="0">
                <a:solidFill>
                  <a:schemeClr val="accent5">
                    <a:hueOff val="-82419"/>
                    <a:satOff val="-9513"/>
                    <a:lumOff val="-16343"/>
                  </a:schemeClr>
                </a:solidFill>
              </a:rPr>
              <a:t>: </a:t>
            </a:r>
            <a:r>
              <a:rPr lang="en-GB" sz="1400" dirty="0"/>
              <a:t>How old you are.</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solidFill>
                  <a:schemeClr val="accent5">
                    <a:hueOff val="-82419"/>
                    <a:satOff val="-9513"/>
                    <a:lumOff val="-16343"/>
                  </a:schemeClr>
                </a:solidFill>
              </a:rPr>
              <a:t>Wedding</a:t>
            </a:r>
            <a:r>
              <a:rPr sz="1400" dirty="0">
                <a:solidFill>
                  <a:schemeClr val="accent5">
                    <a:hueOff val="-82419"/>
                    <a:satOff val="-9513"/>
                    <a:lumOff val="-16343"/>
                  </a:schemeClr>
                </a:solidFill>
              </a:rPr>
              <a:t>: </a:t>
            </a:r>
            <a:r>
              <a:rPr lang="en-GB" sz="1400" dirty="0"/>
              <a:t>A ceremony or celebration  that involves two people getting married.</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solidFill>
                  <a:schemeClr val="accent5">
                    <a:hueOff val="-82419"/>
                    <a:satOff val="-9513"/>
                    <a:lumOff val="-16343"/>
                  </a:schemeClr>
                </a:solidFill>
              </a:rPr>
              <a:t>Church</a:t>
            </a:r>
            <a:r>
              <a:rPr sz="1400" dirty="0"/>
              <a:t>: </a:t>
            </a:r>
            <a:r>
              <a:rPr lang="en-GB" sz="1400" dirty="0"/>
              <a:t>A religious building for Christian worship.</a:t>
            </a:r>
            <a:endParaRPr sz="1400" dirty="0"/>
          </a:p>
          <a:p>
            <a:pPr marL="185208" indent="-185208" algn="l">
              <a:buSzPct val="125000"/>
              <a:buChar char="-"/>
              <a:defRPr sz="2800" b="0">
                <a:latin typeface="Noteworthy Light"/>
                <a:ea typeface="Noteworthy Light"/>
                <a:cs typeface="Noteworthy Light"/>
                <a:sym typeface="Noteworthy Light"/>
              </a:defRPr>
            </a:pPr>
            <a:r>
              <a:rPr sz="1400" dirty="0">
                <a:solidFill>
                  <a:srgbClr val="FF0000"/>
                </a:solidFill>
              </a:rPr>
              <a:t>M</a:t>
            </a:r>
            <a:r>
              <a:rPr lang="en-GB" sz="1400" dirty="0" err="1">
                <a:solidFill>
                  <a:srgbClr val="FF0000"/>
                </a:solidFill>
              </a:rPr>
              <a:t>osque</a:t>
            </a:r>
            <a:r>
              <a:rPr sz="1400" dirty="0"/>
              <a:t>: </a:t>
            </a:r>
            <a:r>
              <a:rPr lang="en-GB" sz="1400" dirty="0"/>
              <a:t>A religious building used by Muslims</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solidFill>
                  <a:srgbClr val="FF0000"/>
                </a:solidFill>
              </a:rPr>
              <a:t>Party</a:t>
            </a:r>
            <a:r>
              <a:rPr sz="1400" dirty="0">
                <a:solidFill>
                  <a:srgbClr val="FF0000"/>
                </a:solidFill>
              </a:rPr>
              <a:t>: </a:t>
            </a:r>
            <a:r>
              <a:rPr lang="en-GB" sz="1400" dirty="0"/>
              <a:t>A celebration with music and food.</a:t>
            </a:r>
            <a:endParaRPr sz="1400" dirty="0"/>
          </a:p>
          <a:p>
            <a:pPr>
              <a:defRPr sz="3200" b="0">
                <a:latin typeface="Noteworthy Light"/>
                <a:ea typeface="Noteworthy Light"/>
                <a:cs typeface="Noteworthy Light"/>
                <a:sym typeface="Noteworthy Light"/>
              </a:defRPr>
            </a:pPr>
            <a:r>
              <a:rPr sz="2800" dirty="0"/>
              <a:t>Key Questions?</a:t>
            </a:r>
          </a:p>
          <a:p>
            <a:pPr marL="185208" indent="-185208" algn="l">
              <a:buSzPct val="125000"/>
              <a:buChar char="-"/>
              <a:defRPr sz="2800" b="0">
                <a:latin typeface="Noteworthy Light"/>
                <a:ea typeface="Noteworthy Light"/>
                <a:cs typeface="Noteworthy Light"/>
                <a:sym typeface="Noteworthy Light"/>
              </a:defRPr>
            </a:pPr>
            <a:r>
              <a:rPr sz="1400" dirty="0"/>
              <a:t>What is a </a:t>
            </a:r>
            <a:r>
              <a:rPr lang="en-GB" sz="1400" dirty="0"/>
              <a:t>wedding</a:t>
            </a:r>
            <a:r>
              <a:rPr sz="1400" dirty="0"/>
              <a:t>? </a:t>
            </a:r>
          </a:p>
          <a:p>
            <a:pPr marL="185208" indent="-185208" algn="l">
              <a:buSzPct val="125000"/>
              <a:buChar char="-"/>
              <a:defRPr sz="2800" b="0">
                <a:latin typeface="Noteworthy Light"/>
                <a:ea typeface="Noteworthy Light"/>
                <a:cs typeface="Noteworthy Light"/>
                <a:sym typeface="Noteworthy Light"/>
              </a:defRPr>
            </a:pPr>
            <a:r>
              <a:rPr lang="en-GB" sz="1400" dirty="0"/>
              <a:t>What is a wedding?</a:t>
            </a:r>
            <a:endParaRPr sz="1400" dirty="0"/>
          </a:p>
          <a:p>
            <a:pPr marL="185208" indent="-185208" algn="l">
              <a:buSzPct val="125000"/>
              <a:buChar char="-"/>
              <a:defRPr sz="2800" b="0">
                <a:latin typeface="Noteworthy Light"/>
                <a:ea typeface="Noteworthy Light"/>
                <a:cs typeface="Noteworthy Light"/>
                <a:sym typeface="Noteworthy Light"/>
              </a:defRPr>
            </a:pPr>
            <a:r>
              <a:rPr sz="1400" dirty="0"/>
              <a:t>What different types of </a:t>
            </a:r>
            <a:r>
              <a:rPr lang="en-GB" sz="1400" dirty="0"/>
              <a:t>religious buildings are there</a:t>
            </a:r>
            <a:r>
              <a:rPr sz="1400" dirty="0"/>
              <a:t>?</a:t>
            </a:r>
          </a:p>
          <a:p>
            <a:pPr marL="185208" indent="-185208" algn="l">
              <a:buSzPct val="125000"/>
              <a:buChar char="-"/>
              <a:defRPr sz="2800" b="0">
                <a:latin typeface="Noteworthy Light"/>
                <a:ea typeface="Noteworthy Light"/>
                <a:cs typeface="Noteworthy Light"/>
                <a:sym typeface="Noteworthy Light"/>
              </a:defRPr>
            </a:pPr>
            <a:r>
              <a:rPr sz="1400" dirty="0"/>
              <a:t>What </a:t>
            </a:r>
            <a:r>
              <a:rPr lang="en-GB" sz="1400" dirty="0"/>
              <a:t>parties and celebrations have you and your family been to?</a:t>
            </a:r>
            <a:endParaRPr sz="1400" dirty="0"/>
          </a:p>
          <a:p>
            <a:pPr marL="185208" indent="-185208" algn="l">
              <a:buSzPct val="125000"/>
              <a:buChar char="-"/>
              <a:defRPr sz="2800" b="0">
                <a:latin typeface="Noteworthy Light"/>
                <a:ea typeface="Noteworthy Light"/>
                <a:cs typeface="Noteworthy Light"/>
                <a:sym typeface="Noteworthy Light"/>
              </a:defRPr>
            </a:pPr>
            <a:r>
              <a:rPr sz="1400" dirty="0"/>
              <a:t>What </a:t>
            </a:r>
            <a:r>
              <a:rPr lang="en-GB" sz="1400" dirty="0"/>
              <a:t>are your experiences and memories of birthdays? </a:t>
            </a:r>
            <a:endParaRPr sz="1400" dirty="0"/>
          </a:p>
          <a:p>
            <a:pPr marL="185208" indent="-185208" algn="l">
              <a:buSzPct val="125000"/>
              <a:buChar char="-"/>
              <a:defRPr sz="2800" b="0">
                <a:latin typeface="Noteworthy Light"/>
                <a:ea typeface="Noteworthy Light"/>
                <a:cs typeface="Noteworthy Light"/>
                <a:sym typeface="Noteworthy Light"/>
              </a:defRPr>
            </a:pPr>
            <a:r>
              <a:rPr sz="1400" dirty="0"/>
              <a:t>What </a:t>
            </a:r>
            <a:r>
              <a:rPr lang="en-GB" sz="1400" dirty="0"/>
              <a:t>do you wear to different celebrations?</a:t>
            </a:r>
            <a:endParaRPr sz="1400" dirty="0"/>
          </a:p>
          <a:p>
            <a:pPr marL="185208" indent="-185208" algn="l">
              <a:buSzPct val="125000"/>
              <a:buChar char="-"/>
              <a:defRPr sz="2800" b="0">
                <a:latin typeface="Noteworthy Light"/>
                <a:ea typeface="Noteworthy Light"/>
                <a:cs typeface="Noteworthy Light"/>
                <a:sym typeface="Noteworthy Light"/>
              </a:defRPr>
            </a:pPr>
            <a:r>
              <a:rPr sz="1400" dirty="0"/>
              <a:t>What </a:t>
            </a:r>
            <a:r>
              <a:rPr lang="en-GB" sz="1400" dirty="0"/>
              <a:t>food would you have at a party?</a:t>
            </a:r>
            <a:endParaRPr sz="1400" dirty="0"/>
          </a:p>
        </p:txBody>
      </p:sp>
      <p:sp>
        <p:nvSpPr>
          <p:cNvPr id="146" name="Key Vocabulary:…"/>
          <p:cNvSpPr/>
          <p:nvPr/>
        </p:nvSpPr>
        <p:spPr>
          <a:xfrm>
            <a:off x="9632968" y="5814330"/>
            <a:ext cx="3955654" cy="7649853"/>
          </a:xfrm>
          <a:custGeom>
            <a:avLst/>
            <a:gdLst/>
            <a:ahLst/>
            <a:cxnLst>
              <a:cxn ang="0">
                <a:pos x="wd2" y="hd2"/>
              </a:cxn>
              <a:cxn ang="5400000">
                <a:pos x="wd2" y="hd2"/>
              </a:cxn>
              <a:cxn ang="10800000">
                <a:pos x="wd2" y="hd2"/>
              </a:cxn>
              <a:cxn ang="16200000">
                <a:pos x="wd2" y="hd2"/>
              </a:cxn>
            </a:cxnLst>
            <a:rect l="0" t="0" r="r" b="b"/>
            <a:pathLst>
              <a:path w="21600" h="21600" extrusionOk="0">
                <a:moveTo>
                  <a:pt x="3233" y="0"/>
                </a:moveTo>
                <a:lnTo>
                  <a:pt x="2174" y="2497"/>
                </a:lnTo>
                <a:cubicBezTo>
                  <a:pt x="968" y="2517"/>
                  <a:pt x="0" y="3049"/>
                  <a:pt x="0" y="3706"/>
                </a:cubicBezTo>
                <a:lnTo>
                  <a:pt x="0" y="20387"/>
                </a:lnTo>
                <a:cubicBezTo>
                  <a:pt x="0" y="21057"/>
                  <a:pt x="1004" y="21600"/>
                  <a:pt x="2243" y="21600"/>
                </a:cubicBezTo>
                <a:lnTo>
                  <a:pt x="19357" y="21600"/>
                </a:lnTo>
                <a:cubicBezTo>
                  <a:pt x="20596" y="21600"/>
                  <a:pt x="21600" y="21057"/>
                  <a:pt x="21600" y="20387"/>
                </a:cubicBezTo>
                <a:lnTo>
                  <a:pt x="21600" y="3706"/>
                </a:lnTo>
                <a:cubicBezTo>
                  <a:pt x="21600" y="3036"/>
                  <a:pt x="20596" y="2493"/>
                  <a:pt x="19357" y="2493"/>
                </a:cubicBezTo>
                <a:lnTo>
                  <a:pt x="4291" y="2493"/>
                </a:lnTo>
                <a:lnTo>
                  <a:pt x="3233" y="0"/>
                </a:lnTo>
                <a:close/>
              </a:path>
            </a:pathLst>
          </a:cu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3200" b="0">
                <a:latin typeface="Noteworthy Light"/>
                <a:ea typeface="Noteworthy Light"/>
                <a:cs typeface="Noteworthy Light"/>
                <a:sym typeface="Noteworthy Light"/>
              </a:defRPr>
            </a:pPr>
            <a:r>
              <a:rPr sz="2800" dirty="0"/>
              <a:t>Key Vocabulary:</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Habitat: </a:t>
            </a:r>
            <a:r>
              <a:rPr lang="en-GB" dirty="0">
                <a:solidFill>
                  <a:schemeClr val="tx1"/>
                </a:solidFill>
              </a:rPr>
              <a:t>A place where something makes a home.</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Desert: </a:t>
            </a:r>
            <a:r>
              <a:rPr lang="en-GB" dirty="0">
                <a:solidFill>
                  <a:schemeClr val="tx1"/>
                </a:solidFill>
              </a:rPr>
              <a:t>A large area with very little rain.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FF0000"/>
                </a:solidFill>
              </a:rPr>
              <a:t>Hot and Cold: </a:t>
            </a:r>
            <a:r>
              <a:rPr lang="en-GB" dirty="0">
                <a:solidFill>
                  <a:schemeClr val="tx1"/>
                </a:solidFill>
              </a:rPr>
              <a:t>Different temperatures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Arctic:: </a:t>
            </a:r>
            <a:r>
              <a:rPr lang="en-GB" sz="1400" b="0" dirty="0">
                <a:solidFill>
                  <a:schemeClr val="tx1"/>
                </a:solidFill>
                <a:sym typeface="Noteworthy Light"/>
              </a:rPr>
              <a:t>A polar region located at the northernmost part of Earth</a:t>
            </a:r>
            <a:endParaRPr lang="en-GB" dirty="0">
              <a:solidFill>
                <a:schemeClr val="tx1"/>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-Animals – </a:t>
            </a:r>
            <a:r>
              <a:rPr lang="en-GB" dirty="0">
                <a:solidFill>
                  <a:schemeClr val="tx1"/>
                </a:solidFill>
              </a:rPr>
              <a:t>A living thing that is not a human or a plant.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City – </a:t>
            </a:r>
            <a:r>
              <a:rPr lang="en-GB" dirty="0">
                <a:solidFill>
                  <a:schemeClr val="tx1"/>
                </a:solidFill>
              </a:rPr>
              <a:t>A place where lots of people live closely together.</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Earth: </a:t>
            </a:r>
            <a:r>
              <a:rPr lang="en-GB" dirty="0">
                <a:solidFill>
                  <a:schemeClr val="tx1"/>
                </a:solidFill>
              </a:rPr>
              <a:t>A planet that travels around the sun.</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People: </a:t>
            </a:r>
            <a:r>
              <a:rPr lang="en-GB" dirty="0">
                <a:solidFill>
                  <a:schemeClr val="tx1"/>
                </a:solidFill>
              </a:rPr>
              <a:t>A human being that can be a baby, child, or adult.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Town: </a:t>
            </a:r>
            <a:r>
              <a:rPr lang="en-GB" dirty="0">
                <a:solidFill>
                  <a:schemeClr val="tx1"/>
                </a:solidFill>
              </a:rPr>
              <a:t>An area with people bigger than a village and smaller than a  city. </a:t>
            </a:r>
          </a:p>
          <a:p>
            <a:pPr>
              <a:defRPr sz="3200" b="0">
                <a:latin typeface="Noteworthy Light"/>
                <a:ea typeface="Noteworthy Light"/>
                <a:cs typeface="Noteworthy Light"/>
                <a:sym typeface="Noteworthy Light"/>
              </a:defRPr>
            </a:pPr>
            <a:r>
              <a:rPr lang="en-GB" sz="2800" dirty="0"/>
              <a:t>Key Questions?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000000"/>
                </a:solidFill>
              </a:rPr>
              <a:t>What is a desert? Can we name some</a:t>
            </a:r>
            <a:r>
              <a:rPr dirty="0">
                <a:solidFill>
                  <a:srgbClr val="000000"/>
                </a:solidFill>
              </a:rPr>
              <a:t>?</a:t>
            </a:r>
            <a:r>
              <a:rPr lang="en-GB" dirty="0">
                <a:solidFill>
                  <a:srgbClr val="000000"/>
                </a:solidFill>
              </a:rPr>
              <a:t> Find on a map?</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000000"/>
                </a:solidFill>
              </a:rPr>
              <a:t>What animals live in the desert</a:t>
            </a:r>
            <a:r>
              <a:rPr dirty="0">
                <a:solidFill>
                  <a:srgbClr val="000000"/>
                </a:solidFill>
              </a:rPr>
              <a:t>?</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000000"/>
                </a:solidFill>
              </a:rPr>
              <a:t>What animals live in hot / cold places?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000000"/>
                </a:solidFill>
              </a:rPr>
              <a:t>Where do animals live?  - Habitats</a:t>
            </a:r>
            <a:endParaRPr lang="en-GB" dirty="0"/>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000000"/>
                </a:solidFill>
              </a:rPr>
              <a:t>Where in the </a:t>
            </a:r>
            <a:r>
              <a:rPr lang="en-GB" dirty="0">
                <a:solidFill>
                  <a:schemeClr val="tx1"/>
                </a:solidFill>
              </a:rPr>
              <a:t>world? </a:t>
            </a:r>
          </a:p>
        </p:txBody>
      </p:sp>
      <p:sp>
        <p:nvSpPr>
          <p:cNvPr id="147" name="Key Vocabulary:…"/>
          <p:cNvSpPr/>
          <p:nvPr/>
        </p:nvSpPr>
        <p:spPr>
          <a:xfrm>
            <a:off x="14319656" y="5336579"/>
            <a:ext cx="4289837" cy="8127604"/>
          </a:xfrm>
          <a:custGeom>
            <a:avLst/>
            <a:gdLst/>
            <a:ahLst/>
            <a:cxnLst>
              <a:cxn ang="0">
                <a:pos x="wd2" y="hd2"/>
              </a:cxn>
              <a:cxn ang="5400000">
                <a:pos x="wd2" y="hd2"/>
              </a:cxn>
              <a:cxn ang="10800000">
                <a:pos x="wd2" y="hd2"/>
              </a:cxn>
              <a:cxn ang="16200000">
                <a:pos x="wd2" y="hd2"/>
              </a:cxn>
            </a:cxnLst>
            <a:rect l="0" t="0" r="r" b="b"/>
            <a:pathLst>
              <a:path w="21600" h="21600" extrusionOk="0">
                <a:moveTo>
                  <a:pt x="2889" y="0"/>
                </a:moveTo>
                <a:lnTo>
                  <a:pt x="1942" y="2248"/>
                </a:lnTo>
                <a:cubicBezTo>
                  <a:pt x="865" y="2266"/>
                  <a:pt x="0" y="2745"/>
                  <a:pt x="0" y="3336"/>
                </a:cubicBezTo>
                <a:lnTo>
                  <a:pt x="0" y="20507"/>
                </a:lnTo>
                <a:cubicBezTo>
                  <a:pt x="0" y="21110"/>
                  <a:pt x="897" y="21600"/>
                  <a:pt x="2004" y="21600"/>
                </a:cubicBezTo>
                <a:lnTo>
                  <a:pt x="19596" y="21600"/>
                </a:lnTo>
                <a:cubicBezTo>
                  <a:pt x="20703" y="21600"/>
                  <a:pt x="21600" y="21110"/>
                  <a:pt x="21600" y="20507"/>
                </a:cubicBezTo>
                <a:lnTo>
                  <a:pt x="21600" y="3336"/>
                </a:lnTo>
                <a:cubicBezTo>
                  <a:pt x="21600" y="2733"/>
                  <a:pt x="20703" y="2244"/>
                  <a:pt x="19596" y="2244"/>
                </a:cubicBezTo>
                <a:lnTo>
                  <a:pt x="3834" y="2244"/>
                </a:lnTo>
                <a:lnTo>
                  <a:pt x="2889" y="0"/>
                </a:lnTo>
                <a:close/>
              </a:path>
            </a:pathLst>
          </a:cu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3200" b="0">
                <a:latin typeface="Noteworthy Light"/>
                <a:ea typeface="Noteworthy Light"/>
                <a:cs typeface="Noteworthy Light"/>
                <a:sym typeface="Noteworthy Light"/>
              </a:defRPr>
            </a:pPr>
            <a:endParaRPr lang="en-GB" sz="3200" dirty="0"/>
          </a:p>
          <a:p>
            <a:pPr>
              <a:defRPr sz="3200" b="0">
                <a:latin typeface="Noteworthy Light"/>
                <a:ea typeface="Noteworthy Light"/>
                <a:cs typeface="Noteworthy Light"/>
                <a:sym typeface="Noteworthy Light"/>
              </a:defRPr>
            </a:pPr>
            <a:endParaRPr lang="en-GB" sz="3200" dirty="0"/>
          </a:p>
          <a:p>
            <a:pPr>
              <a:defRPr sz="3200" b="0">
                <a:latin typeface="Noteworthy Light"/>
                <a:ea typeface="Noteworthy Light"/>
                <a:cs typeface="Noteworthy Light"/>
                <a:sym typeface="Noteworthy Light"/>
              </a:defRPr>
            </a:pPr>
            <a:endParaRPr lang="en-GB" sz="3200" dirty="0"/>
          </a:p>
          <a:p>
            <a:pPr>
              <a:defRPr sz="3200" b="0">
                <a:latin typeface="Noteworthy Light"/>
                <a:ea typeface="Noteworthy Light"/>
                <a:cs typeface="Noteworthy Light"/>
                <a:sym typeface="Noteworthy Light"/>
              </a:defRPr>
            </a:pPr>
            <a:r>
              <a:rPr sz="3200" dirty="0"/>
              <a:t>Key Vocabulary:</a:t>
            </a:r>
            <a:endParaRPr lang="en-GB" sz="3200" dirty="0"/>
          </a:p>
          <a:p>
            <a:pPr>
              <a:defRPr sz="3200" b="0">
                <a:latin typeface="Noteworthy Light"/>
                <a:ea typeface="Noteworthy Light"/>
                <a:cs typeface="Noteworthy Light"/>
                <a:sym typeface="Noteworthy Light"/>
              </a:defRPr>
            </a:pPr>
            <a:endParaRPr lang="en-GB" sz="3200" dirty="0"/>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t>Hanukah: </a:t>
            </a:r>
            <a:r>
              <a:rPr lang="en-GB" sz="1600" dirty="0">
                <a:solidFill>
                  <a:schemeClr val="tx1"/>
                </a:solidFill>
              </a:rPr>
              <a:t>A Jewish festival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400" b="0" dirty="0">
                <a:sym typeface="Noteworthy Light"/>
              </a:rPr>
              <a:t>A </a:t>
            </a:r>
            <a:r>
              <a:rPr lang="en-GB" sz="1400" dirty="0">
                <a:sym typeface="Noteworthy Light"/>
              </a:rPr>
              <a:t>Hanukkah menorah: </a:t>
            </a:r>
            <a:r>
              <a:rPr lang="en-GB" sz="1400" dirty="0">
                <a:solidFill>
                  <a:schemeClr val="tx1"/>
                </a:solidFill>
                <a:sym typeface="Noteworthy Light"/>
              </a:rPr>
              <a:t>A candle that is lit to celebrate Hanukkah</a:t>
            </a:r>
            <a:endParaRPr lang="en-GB" sz="1600" dirty="0">
              <a:solidFill>
                <a:schemeClr val="tx1"/>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t>Christmas : </a:t>
            </a:r>
            <a:r>
              <a:rPr lang="en-GB" sz="1600" dirty="0">
                <a:solidFill>
                  <a:schemeClr val="tx1"/>
                </a:solidFill>
              </a:rPr>
              <a:t>A Christian festival </a:t>
            </a:r>
          </a:p>
          <a:p>
            <a:pPr marL="185208" indent="-185208" algn="l">
              <a:buClr>
                <a:srgbClr val="000000"/>
              </a:buClr>
              <a:buSzPct val="125000"/>
              <a:buFontTx/>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solidFill>
                  <a:srgbClr val="FF0000"/>
                </a:solidFill>
              </a:rPr>
              <a:t>Nativity :</a:t>
            </a:r>
            <a:r>
              <a:rPr lang="en-GB" sz="1600" dirty="0">
                <a:solidFill>
                  <a:schemeClr val="tx1"/>
                </a:solidFill>
              </a:rPr>
              <a:t>The birth of Jesus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solidFill>
                  <a:srgbClr val="FF0000"/>
                </a:solidFill>
              </a:rPr>
              <a:t> Yuletide</a:t>
            </a:r>
            <a:r>
              <a:rPr lang="en-GB" sz="1600" dirty="0"/>
              <a:t>: </a:t>
            </a:r>
            <a:r>
              <a:rPr lang="en-GB" sz="1600" dirty="0">
                <a:solidFill>
                  <a:schemeClr val="tx1"/>
                </a:solidFill>
              </a:rPr>
              <a:t>A term for Christmas celebrations.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t>Carols – </a:t>
            </a:r>
            <a:r>
              <a:rPr lang="en-GB" sz="1600" dirty="0">
                <a:solidFill>
                  <a:schemeClr val="tx1"/>
                </a:solidFill>
              </a:rPr>
              <a:t>Songs sang at Christmas time.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t>Frankincense – </a:t>
            </a:r>
            <a:r>
              <a:rPr lang="en-GB" sz="1600" dirty="0">
                <a:solidFill>
                  <a:schemeClr val="tx1"/>
                </a:solidFill>
              </a:rPr>
              <a:t>A type of incense with a strong smell.</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sz="1600" dirty="0"/>
              <a:t>Mistletoe: </a:t>
            </a:r>
            <a:r>
              <a:rPr lang="en-GB" sz="1600" dirty="0">
                <a:solidFill>
                  <a:schemeClr val="tx1"/>
                </a:solidFill>
              </a:rPr>
              <a:t>A plant that we have at Christmas time.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endParaRPr lang="en-GB" sz="1600" dirty="0">
              <a:solidFill>
                <a:schemeClr val="tx1"/>
              </a:solidFill>
            </a:endParaRPr>
          </a:p>
          <a:p>
            <a:pPr>
              <a:defRPr sz="3200" b="0">
                <a:latin typeface="Noteworthy Light"/>
                <a:ea typeface="Noteworthy Light"/>
                <a:cs typeface="Noteworthy Light"/>
                <a:sym typeface="Noteworthy Light"/>
              </a:defRPr>
            </a:pPr>
            <a:r>
              <a:rPr lang="en-GB" sz="1400" dirty="0"/>
              <a:t> </a:t>
            </a:r>
            <a:r>
              <a:rPr dirty="0"/>
              <a:t>Key Questions:</a:t>
            </a:r>
            <a:endParaRPr lang="en-GB" dirty="0"/>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When do we celebrate Hanukkah? </a:t>
            </a:r>
          </a:p>
          <a:p>
            <a:pPr marL="185208" indent="-185208" algn="l">
              <a:buClr>
                <a:srgbClr val="000000"/>
              </a:buClr>
              <a:buSzPct val="125000"/>
              <a:buFontTx/>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When do we celebrate Christmas?</a:t>
            </a:r>
          </a:p>
          <a:p>
            <a:pPr marL="185208" indent="-185208" algn="l">
              <a:buClr>
                <a:srgbClr val="000000"/>
              </a:buClr>
              <a:buSzPct val="125000"/>
              <a:buFontTx/>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How do people in different families celebrate Christmas?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Where was Jesus born?</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Who was at Jesus’ birth?</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Why do Christians celebrate Christmas? </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Why do Jews celebrate Hanukkah?</a:t>
            </a:r>
          </a:p>
          <a:p>
            <a:pPr>
              <a:defRPr sz="3200" b="0">
                <a:latin typeface="Noteworthy Light"/>
                <a:ea typeface="Noteworthy Light"/>
                <a:cs typeface="Noteworthy Light"/>
                <a:sym typeface="Noteworthy Light"/>
              </a:defRPr>
            </a:pPr>
            <a:endParaRPr dirty="0">
              <a:solidFill>
                <a:schemeClr val="tx1"/>
              </a:solidFill>
            </a:endParaRPr>
          </a:p>
          <a:p>
            <a:pPr marL="185208" indent="-185208" algn="l">
              <a:buClr>
                <a:srgbClr val="000000"/>
              </a:buClr>
              <a:buSzPct val="125000"/>
              <a:buChar char="-"/>
              <a:defRPr sz="1400" b="0">
                <a:latin typeface="Noteworthy Light"/>
                <a:ea typeface="Noteworthy Light"/>
                <a:cs typeface="Noteworthy Light"/>
                <a:sym typeface="Noteworthy Light"/>
              </a:defRPr>
            </a:pPr>
            <a:endParaRPr lang="en-GB" dirty="0"/>
          </a:p>
          <a:p>
            <a:pPr marL="185208" indent="-185208" algn="l">
              <a:buClr>
                <a:srgbClr val="000000"/>
              </a:buClr>
              <a:buSzPct val="125000"/>
              <a:buChar char="-"/>
              <a:defRPr sz="1400" b="0">
                <a:latin typeface="Noteworthy Light"/>
                <a:ea typeface="Noteworthy Light"/>
                <a:cs typeface="Noteworthy Light"/>
                <a:sym typeface="Noteworthy Light"/>
              </a:defRPr>
            </a:pPr>
            <a:endParaRPr dirty="0"/>
          </a:p>
        </p:txBody>
      </p:sp>
      <p:sp>
        <p:nvSpPr>
          <p:cNvPr id="148" name="Key Vocabulary:…"/>
          <p:cNvSpPr/>
          <p:nvPr/>
        </p:nvSpPr>
        <p:spPr>
          <a:xfrm>
            <a:off x="19298186" y="5124950"/>
            <a:ext cx="4728370" cy="8127604"/>
          </a:xfrm>
          <a:custGeom>
            <a:avLst/>
            <a:gdLst/>
            <a:ahLst/>
            <a:cxnLst>
              <a:cxn ang="0">
                <a:pos x="wd2" y="hd2"/>
              </a:cxn>
              <a:cxn ang="5400000">
                <a:pos x="wd2" y="hd2"/>
              </a:cxn>
              <a:cxn ang="10800000">
                <a:pos x="wd2" y="hd2"/>
              </a:cxn>
              <a:cxn ang="16200000">
                <a:pos x="wd2" y="hd2"/>
              </a:cxn>
            </a:cxnLst>
            <a:rect l="0" t="0" r="r" b="b"/>
            <a:pathLst>
              <a:path w="21600" h="21600" extrusionOk="0">
                <a:moveTo>
                  <a:pt x="2705" y="0"/>
                </a:moveTo>
                <a:lnTo>
                  <a:pt x="1818" y="2248"/>
                </a:lnTo>
                <a:cubicBezTo>
                  <a:pt x="809" y="2266"/>
                  <a:pt x="0" y="2745"/>
                  <a:pt x="0" y="3336"/>
                </a:cubicBezTo>
                <a:lnTo>
                  <a:pt x="0" y="20508"/>
                </a:lnTo>
                <a:cubicBezTo>
                  <a:pt x="0" y="21111"/>
                  <a:pt x="840" y="21600"/>
                  <a:pt x="1876" y="21600"/>
                </a:cubicBezTo>
                <a:lnTo>
                  <a:pt x="19724" y="21600"/>
                </a:lnTo>
                <a:cubicBezTo>
                  <a:pt x="20760" y="21600"/>
                  <a:pt x="21600" y="21111"/>
                  <a:pt x="21600" y="20508"/>
                </a:cubicBezTo>
                <a:lnTo>
                  <a:pt x="21600" y="3336"/>
                </a:lnTo>
                <a:cubicBezTo>
                  <a:pt x="21600" y="2733"/>
                  <a:pt x="20760" y="2244"/>
                  <a:pt x="19724" y="2244"/>
                </a:cubicBezTo>
                <a:lnTo>
                  <a:pt x="3590" y="2244"/>
                </a:lnTo>
                <a:lnTo>
                  <a:pt x="2705" y="0"/>
                </a:lnTo>
                <a:close/>
              </a:path>
            </a:pathLst>
          </a:cu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3200" b="0">
                <a:latin typeface="Noteworthy Light"/>
                <a:ea typeface="Noteworthy Light"/>
                <a:cs typeface="Noteworthy Light"/>
                <a:sym typeface="Noteworthy Light"/>
              </a:defRPr>
            </a:pPr>
            <a:r>
              <a:rPr dirty="0"/>
              <a:t>Key Vocabulary:</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St Nicholas </a:t>
            </a:r>
            <a:r>
              <a:rPr dirty="0"/>
              <a:t>: </a:t>
            </a:r>
            <a:r>
              <a:rPr lang="en-GB" dirty="0">
                <a:solidFill>
                  <a:srgbClr val="000000"/>
                </a:solidFill>
              </a:rPr>
              <a:t>A name for Father Christmas</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Father Christmas / Santa </a:t>
            </a:r>
            <a:r>
              <a:rPr dirty="0">
                <a:solidFill>
                  <a:srgbClr val="000000"/>
                </a:solidFill>
              </a:rPr>
              <a:t>: </a:t>
            </a:r>
            <a:r>
              <a:rPr lang="en-GB" dirty="0">
                <a:solidFill>
                  <a:srgbClr val="000000"/>
                </a:solidFill>
              </a:rPr>
              <a:t>A magical man that delivers presents on the 25</a:t>
            </a:r>
            <a:r>
              <a:rPr lang="en-GB" baseline="30000" dirty="0">
                <a:solidFill>
                  <a:srgbClr val="000000"/>
                </a:solidFill>
              </a:rPr>
              <a:t>th</a:t>
            </a:r>
            <a:r>
              <a:rPr lang="en-GB" dirty="0">
                <a:solidFill>
                  <a:srgbClr val="000000"/>
                </a:solidFill>
              </a:rPr>
              <a:t> December</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FF0000"/>
                </a:solidFill>
              </a:rPr>
              <a:t>Christmas Tree</a:t>
            </a:r>
            <a:r>
              <a:rPr dirty="0">
                <a:solidFill>
                  <a:srgbClr val="FF0000"/>
                </a:solidFill>
              </a:rPr>
              <a:t>: </a:t>
            </a:r>
            <a:r>
              <a:rPr lang="en-GB" dirty="0">
                <a:solidFill>
                  <a:srgbClr val="000000"/>
                </a:solidFill>
              </a:rPr>
              <a:t>A tree that is decorated at Christmas time. </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t>Tinsel</a:t>
            </a:r>
            <a:r>
              <a:rPr dirty="0">
                <a:solidFill>
                  <a:srgbClr val="000000"/>
                </a:solidFill>
              </a:rPr>
              <a:t>: </a:t>
            </a:r>
            <a:r>
              <a:rPr lang="en-GB" dirty="0">
                <a:solidFill>
                  <a:srgbClr val="000000"/>
                </a:solidFill>
              </a:rPr>
              <a:t>A shiny decoration used to decorate houses at Christmas time. </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FF0000"/>
                </a:solidFill>
              </a:rPr>
              <a:t>Snowman</a:t>
            </a:r>
            <a:r>
              <a:rPr dirty="0">
                <a:solidFill>
                  <a:srgbClr val="000000"/>
                </a:solidFill>
              </a:rPr>
              <a:t>: </a:t>
            </a:r>
            <a:r>
              <a:rPr lang="en-GB" dirty="0">
                <a:solidFill>
                  <a:srgbClr val="000000"/>
                </a:solidFill>
              </a:rPr>
              <a:t>A snow sculpture shaped </a:t>
            </a:r>
            <a:r>
              <a:rPr lang="en-GB" dirty="0">
                <a:solidFill>
                  <a:schemeClr val="tx1"/>
                </a:solidFill>
              </a:rPr>
              <a:t>like a person.</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t>Woodland</a:t>
            </a:r>
            <a:r>
              <a:rPr dirty="0">
                <a:solidFill>
                  <a:srgbClr val="000000"/>
                </a:solidFill>
              </a:rPr>
              <a:t>: land covered with woods; forest.</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t>Conker</a:t>
            </a:r>
            <a:r>
              <a:rPr dirty="0">
                <a:solidFill>
                  <a:srgbClr val="000000"/>
                </a:solidFill>
              </a:rPr>
              <a:t>: a brown, inedible nut encased in a spiky husk produced by a horse chestnut tree.</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t>Woodland</a:t>
            </a:r>
            <a:r>
              <a:rPr dirty="0">
                <a:solidFill>
                  <a:srgbClr val="000000"/>
                </a:solidFill>
              </a:rPr>
              <a:t>: land covered with woods; forest.</a:t>
            </a:r>
          </a:p>
          <a:p>
            <a:pPr>
              <a:defRPr sz="3200" b="0">
                <a:latin typeface="Noteworthy Light"/>
                <a:ea typeface="Noteworthy Light"/>
                <a:cs typeface="Noteworthy Light"/>
                <a:sym typeface="Noteworthy Light"/>
              </a:defRPr>
            </a:pPr>
            <a:endParaRPr lang="en-GB" dirty="0"/>
          </a:p>
          <a:p>
            <a:pPr>
              <a:defRPr sz="3200" b="0">
                <a:latin typeface="Noteworthy Light"/>
                <a:ea typeface="Noteworthy Light"/>
                <a:cs typeface="Noteworthy Light"/>
                <a:sym typeface="Noteworthy Light"/>
              </a:defRPr>
            </a:pPr>
            <a:r>
              <a:rPr dirty="0"/>
              <a:t>Key Questions: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solidFill>
                  <a:srgbClr val="000000"/>
                </a:solidFill>
              </a:rPr>
              <a:t>When </a:t>
            </a:r>
            <a:r>
              <a:rPr lang="en-GB" dirty="0">
                <a:solidFill>
                  <a:srgbClr val="000000"/>
                </a:solidFill>
              </a:rPr>
              <a:t>do we celebrate Christmas</a:t>
            </a:r>
            <a:r>
              <a:rPr dirty="0">
                <a:solidFill>
                  <a:srgbClr val="000000"/>
                </a:solidFill>
              </a:rPr>
              <a:t>? </a:t>
            </a:r>
          </a:p>
          <a:p>
            <a:pPr marL="185208" indent="-185208" algn="l">
              <a:buClr>
                <a:srgbClr val="000000"/>
              </a:buClr>
              <a:buSzPct val="125000"/>
              <a:buFontTx/>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solidFill>
                  <a:srgbClr val="000000"/>
                </a:solidFill>
              </a:rPr>
              <a:t>What changes happen in au</a:t>
            </a:r>
            <a:endParaRPr lang="en-GB" dirty="0">
              <a:solidFill>
                <a:srgbClr val="000000"/>
              </a:solidFill>
            </a:endParaRPr>
          </a:p>
          <a:p>
            <a:pPr marL="185208" indent="-185208" algn="l">
              <a:buClr>
                <a:srgbClr val="000000"/>
              </a:buClr>
              <a:buSzPct val="125000"/>
              <a:buFontTx/>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chemeClr val="tx1"/>
                </a:solidFill>
              </a:rPr>
              <a:t>How do you celebrate Christmas?</a:t>
            </a: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lang="en-GB" dirty="0">
                <a:solidFill>
                  <a:srgbClr val="000000"/>
                </a:solidFill>
              </a:rPr>
              <a:t>What season does Christmas take place in.</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solidFill>
                  <a:srgbClr val="000000"/>
                </a:solidFill>
              </a:rPr>
              <a:t>What happens to the weather </a:t>
            </a:r>
            <a:r>
              <a:rPr lang="en-GB" dirty="0">
                <a:solidFill>
                  <a:srgbClr val="000000"/>
                </a:solidFill>
              </a:rPr>
              <a:t>at Christmas?</a:t>
            </a:r>
            <a:endParaRPr dirty="0">
              <a:solidFill>
                <a:srgbClr val="000000"/>
              </a:solidFill>
            </a:endParaRPr>
          </a:p>
          <a:p>
            <a:pPr marL="185208" indent="-185208" algn="l">
              <a:buClr>
                <a:srgbClr val="000000"/>
              </a:buClr>
              <a:buSzPct val="125000"/>
              <a:buChar char="-"/>
              <a:defRPr sz="1400" b="0">
                <a:solidFill>
                  <a:schemeClr val="accent5">
                    <a:hueOff val="-82419"/>
                    <a:satOff val="-9513"/>
                    <a:lumOff val="-16343"/>
                  </a:schemeClr>
                </a:solidFill>
                <a:latin typeface="Noteworthy Light"/>
                <a:ea typeface="Noteworthy Light"/>
                <a:cs typeface="Noteworthy Light"/>
                <a:sym typeface="Noteworthy Light"/>
              </a:defRPr>
            </a:pPr>
            <a:r>
              <a:rPr dirty="0">
                <a:solidFill>
                  <a:srgbClr val="000000"/>
                </a:solidFill>
              </a:rPr>
              <a:t>What </a:t>
            </a:r>
            <a:r>
              <a:rPr lang="en-GB" dirty="0">
                <a:solidFill>
                  <a:srgbClr val="000000"/>
                </a:solidFill>
              </a:rPr>
              <a:t>is Christmas like in different parts of the world?</a:t>
            </a:r>
            <a:br>
              <a:rPr dirty="0">
                <a:solidFill>
                  <a:srgbClr val="000000"/>
                </a:solidFill>
              </a:rPr>
            </a:br>
            <a:endParaRPr dirty="0">
              <a:solidFill>
                <a:srgbClr val="000000"/>
              </a:solidFill>
            </a:endParaRPr>
          </a:p>
        </p:txBody>
      </p:sp>
      <p:sp>
        <p:nvSpPr>
          <p:cNvPr id="149" name="Key Vocabulary:…"/>
          <p:cNvSpPr/>
          <p:nvPr/>
        </p:nvSpPr>
        <p:spPr>
          <a:xfrm>
            <a:off x="408006" y="6126693"/>
            <a:ext cx="3448845" cy="6892926"/>
          </a:xfrm>
          <a:custGeom>
            <a:avLst/>
            <a:gdLst/>
            <a:ahLst/>
            <a:cxnLst>
              <a:cxn ang="0">
                <a:pos x="wd2" y="hd2"/>
              </a:cxn>
              <a:cxn ang="5400000">
                <a:pos x="wd2" y="hd2"/>
              </a:cxn>
              <a:cxn ang="10800000">
                <a:pos x="wd2" y="hd2"/>
              </a:cxn>
              <a:cxn ang="16200000">
                <a:pos x="wd2" y="hd2"/>
              </a:cxn>
            </a:cxnLst>
            <a:rect l="0" t="0" r="r" b="b"/>
            <a:pathLst>
              <a:path w="21600" h="21600" extrusionOk="0">
                <a:moveTo>
                  <a:pt x="3709" y="0"/>
                </a:moveTo>
                <a:lnTo>
                  <a:pt x="2493" y="2650"/>
                </a:lnTo>
                <a:cubicBezTo>
                  <a:pt x="1110" y="2672"/>
                  <a:pt x="0" y="3236"/>
                  <a:pt x="0" y="3934"/>
                </a:cubicBezTo>
                <a:lnTo>
                  <a:pt x="0" y="20313"/>
                </a:lnTo>
                <a:cubicBezTo>
                  <a:pt x="0" y="21024"/>
                  <a:pt x="1152" y="21600"/>
                  <a:pt x="2573" y="21600"/>
                </a:cubicBezTo>
                <a:lnTo>
                  <a:pt x="19027" y="21600"/>
                </a:lnTo>
                <a:cubicBezTo>
                  <a:pt x="20448" y="21600"/>
                  <a:pt x="21600" y="21024"/>
                  <a:pt x="21600" y="20313"/>
                </a:cubicBezTo>
                <a:lnTo>
                  <a:pt x="21600" y="3934"/>
                </a:lnTo>
                <a:cubicBezTo>
                  <a:pt x="21600" y="3223"/>
                  <a:pt x="20448" y="2647"/>
                  <a:pt x="19027" y="2647"/>
                </a:cubicBezTo>
                <a:lnTo>
                  <a:pt x="4922" y="2647"/>
                </a:lnTo>
                <a:lnTo>
                  <a:pt x="3709" y="0"/>
                </a:lnTo>
                <a:close/>
              </a:path>
            </a:pathLst>
          </a:cu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2800" b="0">
                <a:latin typeface="Noteworthy Light"/>
                <a:ea typeface="Noteworthy Light"/>
                <a:cs typeface="Noteworthy Light"/>
                <a:sym typeface="Noteworthy Light"/>
              </a:defRPr>
            </a:pPr>
            <a:endParaRPr lang="en-GB" dirty="0"/>
          </a:p>
          <a:p>
            <a:pPr>
              <a:defRPr sz="2800" b="0">
                <a:latin typeface="Noteworthy Light"/>
                <a:ea typeface="Noteworthy Light"/>
                <a:cs typeface="Noteworthy Light"/>
                <a:sym typeface="Noteworthy Light"/>
              </a:defRPr>
            </a:pPr>
            <a:endParaRPr lang="en-GB" dirty="0"/>
          </a:p>
          <a:p>
            <a:pPr>
              <a:defRPr sz="2800" b="0">
                <a:latin typeface="Noteworthy Light"/>
                <a:ea typeface="Noteworthy Light"/>
                <a:cs typeface="Noteworthy Light"/>
                <a:sym typeface="Noteworthy Light"/>
              </a:defRPr>
            </a:pPr>
            <a:r>
              <a:rPr dirty="0"/>
              <a:t>Key Vocabulary:</a:t>
            </a:r>
            <a:endParaRPr sz="1200" dirty="0"/>
          </a:p>
          <a:p>
            <a:pPr marL="185208" indent="-185208" algn="l">
              <a:buSzPct val="125000"/>
              <a:buChar char="-"/>
              <a:defRPr sz="2800" b="0">
                <a:latin typeface="Noteworthy Light"/>
                <a:ea typeface="Noteworthy Light"/>
                <a:cs typeface="Noteworthy Light"/>
                <a:sym typeface="Noteworthy Light"/>
              </a:defRPr>
            </a:pPr>
            <a:r>
              <a:rPr lang="en-GB" sz="1400" dirty="0">
                <a:solidFill>
                  <a:schemeClr val="accent5">
                    <a:hueOff val="-82419"/>
                    <a:satOff val="-9513"/>
                    <a:lumOff val="-16343"/>
                  </a:schemeClr>
                </a:solidFill>
              </a:rPr>
              <a:t>Festivals</a:t>
            </a:r>
            <a:r>
              <a:rPr sz="1400" dirty="0">
                <a:solidFill>
                  <a:schemeClr val="accent5">
                    <a:hueOff val="-82419"/>
                    <a:satOff val="-9513"/>
                    <a:lumOff val="-16343"/>
                  </a:schemeClr>
                </a:solidFill>
              </a:rPr>
              <a:t>: </a:t>
            </a:r>
            <a:r>
              <a:rPr lang="en-GB" sz="1400" dirty="0"/>
              <a:t>A day or period of time of celebration usually linked to a religion.</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solidFill>
                  <a:schemeClr val="accent5">
                    <a:hueOff val="-82419"/>
                    <a:satOff val="-9513"/>
                    <a:lumOff val="-16343"/>
                  </a:schemeClr>
                </a:solidFill>
              </a:rPr>
              <a:t>Diwali </a:t>
            </a:r>
            <a:r>
              <a:rPr sz="1400" dirty="0">
                <a:solidFill>
                  <a:schemeClr val="accent5">
                    <a:hueOff val="-82419"/>
                    <a:satOff val="-9513"/>
                    <a:lumOff val="-16343"/>
                  </a:schemeClr>
                </a:solidFill>
              </a:rPr>
              <a:t>: </a:t>
            </a:r>
            <a:r>
              <a:rPr lang="en-GB" sz="1400" dirty="0"/>
              <a:t>A Hindu festival of light.</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solidFill>
                  <a:srgbClr val="FF0000"/>
                </a:solidFill>
              </a:rPr>
              <a:t>Danger </a:t>
            </a:r>
            <a:r>
              <a:rPr sz="1400" dirty="0">
                <a:solidFill>
                  <a:srgbClr val="FF0000"/>
                </a:solidFill>
              </a:rPr>
              <a:t>: </a:t>
            </a:r>
            <a:r>
              <a:rPr lang="en-GB" sz="1400" dirty="0">
                <a:solidFill>
                  <a:schemeClr val="tx1"/>
                </a:solidFill>
              </a:rPr>
              <a:t>the possibility of suffering harm or injury.</a:t>
            </a:r>
          </a:p>
          <a:p>
            <a:pPr marL="185208" indent="-185208" algn="l">
              <a:buSzPct val="125000"/>
              <a:buChar char="-"/>
              <a:defRPr sz="2800" b="0">
                <a:latin typeface="Noteworthy Light"/>
                <a:ea typeface="Noteworthy Light"/>
                <a:cs typeface="Noteworthy Light"/>
                <a:sym typeface="Noteworthy Light"/>
              </a:defRPr>
            </a:pPr>
            <a:r>
              <a:rPr lang="en-GB" sz="1400" dirty="0">
                <a:solidFill>
                  <a:srgbClr val="FF0000"/>
                </a:solidFill>
              </a:rPr>
              <a:t>Halloween </a:t>
            </a:r>
            <a:r>
              <a:rPr lang="en-GB" sz="1400" dirty="0">
                <a:solidFill>
                  <a:schemeClr val="tx1"/>
                </a:solidFill>
              </a:rPr>
              <a:t>: The night of the 31</a:t>
            </a:r>
            <a:r>
              <a:rPr lang="en-GB" sz="1400" baseline="30000" dirty="0">
                <a:solidFill>
                  <a:schemeClr val="tx1"/>
                </a:solidFill>
              </a:rPr>
              <a:t>st</a:t>
            </a:r>
            <a:r>
              <a:rPr lang="en-GB" sz="1400" dirty="0">
                <a:solidFill>
                  <a:schemeClr val="tx1"/>
                </a:solidFill>
              </a:rPr>
              <a:t> October . The eve of All Saints Day.</a:t>
            </a:r>
          </a:p>
          <a:p>
            <a:pPr marL="185208" indent="-185208" algn="l">
              <a:buSzPct val="125000"/>
              <a:buChar char="-"/>
              <a:defRPr sz="2800" b="0">
                <a:latin typeface="Noteworthy Light"/>
                <a:ea typeface="Noteworthy Light"/>
                <a:cs typeface="Noteworthy Light"/>
                <a:sym typeface="Noteworthy Light"/>
              </a:defRPr>
            </a:pPr>
            <a:r>
              <a:rPr lang="en-GB" sz="1400" dirty="0">
                <a:solidFill>
                  <a:srgbClr val="FF0000"/>
                </a:solidFill>
              </a:rPr>
              <a:t>Bonfire night</a:t>
            </a:r>
            <a:r>
              <a:rPr lang="en-GB" sz="1400" dirty="0"/>
              <a:t>: a festival on 5th November in memory of the Gunpowder plot.</a:t>
            </a:r>
          </a:p>
          <a:p>
            <a:pPr marL="185208" indent="-185208" algn="l">
              <a:buSzPct val="125000"/>
              <a:buChar char="-"/>
              <a:defRPr sz="2800" b="0">
                <a:latin typeface="Noteworthy Light"/>
                <a:ea typeface="Noteworthy Light"/>
                <a:cs typeface="Noteworthy Light"/>
                <a:sym typeface="Noteworthy Light"/>
              </a:defRPr>
            </a:pPr>
            <a:r>
              <a:rPr lang="en-GB" sz="1400" dirty="0">
                <a:solidFill>
                  <a:srgbClr val="FF0000"/>
                </a:solidFill>
              </a:rPr>
              <a:t>Fireworks: </a:t>
            </a:r>
            <a:r>
              <a:rPr lang="en-GB" sz="1400" dirty="0"/>
              <a:t>a device containing gunpowder which causes colourful explosions</a:t>
            </a:r>
          </a:p>
          <a:p>
            <a:pPr algn="l">
              <a:buSzPct val="125000"/>
              <a:defRPr sz="2800" b="0">
                <a:latin typeface="Noteworthy Light"/>
                <a:ea typeface="Noteworthy Light"/>
                <a:cs typeface="Noteworthy Light"/>
                <a:sym typeface="Noteworthy Light"/>
              </a:defRPr>
            </a:pPr>
            <a:r>
              <a:rPr lang="en-GB" dirty="0"/>
              <a:t>    </a:t>
            </a:r>
            <a:r>
              <a:rPr dirty="0"/>
              <a:t>Key Questions?</a:t>
            </a:r>
          </a:p>
          <a:p>
            <a:pPr marL="185208" indent="-185208" algn="l">
              <a:buSzPct val="125000"/>
              <a:buChar char="-"/>
              <a:defRPr sz="2800" b="0">
                <a:latin typeface="Noteworthy Light"/>
                <a:ea typeface="Noteworthy Light"/>
                <a:cs typeface="Noteworthy Light"/>
                <a:sym typeface="Noteworthy Light"/>
              </a:defRPr>
            </a:pPr>
            <a:r>
              <a:rPr sz="1400" dirty="0"/>
              <a:t>What is </a:t>
            </a:r>
            <a:r>
              <a:rPr lang="en-GB" sz="1400" dirty="0"/>
              <a:t>a festival</a:t>
            </a:r>
            <a:r>
              <a:rPr sz="1400" dirty="0"/>
              <a:t>?</a:t>
            </a:r>
          </a:p>
          <a:p>
            <a:pPr marL="185208" indent="-185208" algn="l">
              <a:buSzPct val="125000"/>
              <a:buChar char="-"/>
              <a:defRPr sz="2800" b="0">
                <a:latin typeface="Noteworthy Light"/>
                <a:ea typeface="Noteworthy Light"/>
                <a:cs typeface="Noteworthy Light"/>
                <a:sym typeface="Noteworthy Light"/>
              </a:defRPr>
            </a:pPr>
            <a:r>
              <a:rPr lang="en-GB" sz="1400" dirty="0"/>
              <a:t>What festivals and family celebrations do you take part in?</a:t>
            </a:r>
            <a:endParaRPr sz="1400" dirty="0"/>
          </a:p>
          <a:p>
            <a:pPr marL="185208" indent="-185208" algn="l">
              <a:buSzPct val="125000"/>
              <a:buChar char="-"/>
              <a:defRPr sz="2800" b="0">
                <a:latin typeface="Noteworthy Light"/>
                <a:ea typeface="Noteworthy Light"/>
                <a:cs typeface="Noteworthy Light"/>
                <a:sym typeface="Noteworthy Light"/>
              </a:defRPr>
            </a:pPr>
            <a:r>
              <a:rPr sz="1400" dirty="0"/>
              <a:t>What do we do at school? </a:t>
            </a:r>
          </a:p>
          <a:p>
            <a:pPr marL="185208" indent="-185208" algn="l">
              <a:buSzPct val="125000"/>
              <a:buChar char="-"/>
              <a:defRPr sz="2800" b="0">
                <a:latin typeface="Noteworthy Light"/>
                <a:ea typeface="Noteworthy Light"/>
                <a:cs typeface="Noteworthy Light"/>
                <a:sym typeface="Noteworthy Light"/>
              </a:defRPr>
            </a:pPr>
            <a:r>
              <a:rPr lang="en-GB" sz="1400" dirty="0"/>
              <a:t>What do we do to keep ourselves safe around fire and fireworks?</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t>Who are Rama and Sita? </a:t>
            </a:r>
            <a:endParaRPr sz="1400" dirty="0"/>
          </a:p>
          <a:p>
            <a:pPr marL="185208" indent="-185208" algn="l">
              <a:buSzPct val="125000"/>
              <a:buChar char="-"/>
              <a:defRPr sz="2800" b="0">
                <a:latin typeface="Noteworthy Light"/>
                <a:ea typeface="Noteworthy Light"/>
                <a:cs typeface="Noteworthy Light"/>
                <a:sym typeface="Noteworthy Light"/>
              </a:defRPr>
            </a:pPr>
            <a:r>
              <a:rPr lang="en-GB" sz="1400" dirty="0"/>
              <a:t>Where in the world  do different festivals and celebrations take place?</a:t>
            </a:r>
          </a:p>
          <a:p>
            <a:pPr marL="185208" indent="-185208" algn="l">
              <a:buSzPct val="125000"/>
              <a:buChar char="-"/>
              <a:defRPr sz="2800" b="0">
                <a:latin typeface="Noteworthy Light"/>
                <a:ea typeface="Noteworthy Light"/>
                <a:cs typeface="Noteworthy Light"/>
                <a:sym typeface="Noteworthy Light"/>
              </a:defRPr>
            </a:pPr>
            <a:r>
              <a:rPr lang="en-GB" sz="1400" dirty="0"/>
              <a:t>Who is Guy Fawkes? </a:t>
            </a:r>
            <a:endParaRPr sz="1400" dirty="0"/>
          </a:p>
          <a:p>
            <a:pPr marL="185208" indent="-185208" algn="l">
              <a:buSzPct val="125000"/>
              <a:buChar char="-"/>
              <a:defRPr sz="2800" b="0">
                <a:latin typeface="Noteworthy Light"/>
                <a:ea typeface="Noteworthy Light"/>
                <a:cs typeface="Noteworthy Light"/>
                <a:sym typeface="Noteworthy Light"/>
              </a:defRPr>
            </a:pPr>
            <a:r>
              <a:rPr sz="1400" dirty="0"/>
              <a:t>What makes us unique?</a:t>
            </a:r>
          </a:p>
          <a:p>
            <a:pPr marL="185208" indent="-185208" algn="l">
              <a:buSzPct val="125000"/>
              <a:buChar char="-"/>
              <a:defRPr sz="2800" b="0">
                <a:latin typeface="Noteworthy Light"/>
                <a:ea typeface="Noteworthy Light"/>
                <a:cs typeface="Noteworthy Light"/>
                <a:sym typeface="Noteworthy Light"/>
              </a:defRPr>
            </a:pPr>
            <a:r>
              <a:rPr sz="1400" dirty="0"/>
              <a:t>What makes us special?</a:t>
            </a:r>
          </a:p>
        </p:txBody>
      </p:sp>
      <p:pic>
        <p:nvPicPr>
          <p:cNvPr id="4" name="Picture 3">
            <a:extLst>
              <a:ext uri="{FF2B5EF4-FFF2-40B4-BE49-F238E27FC236}">
                <a16:creationId xmlns:a16="http://schemas.microsoft.com/office/drawing/2014/main" id="{8FBF5179-368E-4449-829F-6477C1F6B5A8}"/>
              </a:ext>
            </a:extLst>
          </p:cNvPr>
          <p:cNvPicPr>
            <a:picLocks noChangeAspect="1"/>
          </p:cNvPicPr>
          <p:nvPr/>
        </p:nvPicPr>
        <p:blipFill>
          <a:blip r:embed="rId2"/>
          <a:stretch>
            <a:fillRect/>
          </a:stretch>
        </p:blipFill>
        <p:spPr>
          <a:xfrm>
            <a:off x="334176" y="1834520"/>
            <a:ext cx="1324701" cy="1486250"/>
          </a:xfrm>
          <a:prstGeom prst="rect">
            <a:avLst/>
          </a:prstGeom>
        </p:spPr>
      </p:pic>
      <p:pic>
        <p:nvPicPr>
          <p:cNvPr id="5" name="Picture 4">
            <a:extLst>
              <a:ext uri="{FF2B5EF4-FFF2-40B4-BE49-F238E27FC236}">
                <a16:creationId xmlns:a16="http://schemas.microsoft.com/office/drawing/2014/main" id="{F0E3686A-3AAE-424A-851A-D7C856B0DF35}"/>
              </a:ext>
            </a:extLst>
          </p:cNvPr>
          <p:cNvPicPr>
            <a:picLocks noChangeAspect="1"/>
          </p:cNvPicPr>
          <p:nvPr/>
        </p:nvPicPr>
        <p:blipFill>
          <a:blip r:embed="rId3"/>
          <a:stretch>
            <a:fillRect/>
          </a:stretch>
        </p:blipFill>
        <p:spPr>
          <a:xfrm>
            <a:off x="21831014" y="768980"/>
            <a:ext cx="1617113" cy="1423357"/>
          </a:xfrm>
          <a:prstGeom prst="rect">
            <a:avLst/>
          </a:prstGeom>
        </p:spPr>
      </p:pic>
      <p:pic>
        <p:nvPicPr>
          <p:cNvPr id="6" name="Picture 5">
            <a:extLst>
              <a:ext uri="{FF2B5EF4-FFF2-40B4-BE49-F238E27FC236}">
                <a16:creationId xmlns:a16="http://schemas.microsoft.com/office/drawing/2014/main" id="{F74E2E2B-2E9C-4750-9749-3763269B8004}"/>
              </a:ext>
            </a:extLst>
          </p:cNvPr>
          <p:cNvPicPr>
            <a:picLocks noChangeAspect="1"/>
          </p:cNvPicPr>
          <p:nvPr/>
        </p:nvPicPr>
        <p:blipFill>
          <a:blip r:embed="rId4"/>
          <a:stretch>
            <a:fillRect/>
          </a:stretch>
        </p:blipFill>
        <p:spPr>
          <a:xfrm>
            <a:off x="20047100" y="2541297"/>
            <a:ext cx="1263750" cy="1623165"/>
          </a:xfrm>
          <a:prstGeom prst="rect">
            <a:avLst/>
          </a:prstGeom>
        </p:spPr>
      </p:pic>
      <p:pic>
        <p:nvPicPr>
          <p:cNvPr id="38" name="Picture 37">
            <a:extLst>
              <a:ext uri="{FF2B5EF4-FFF2-40B4-BE49-F238E27FC236}">
                <a16:creationId xmlns:a16="http://schemas.microsoft.com/office/drawing/2014/main" id="{46D1BFC4-CE9B-4ECA-8B54-9FD1C243C95A}"/>
              </a:ext>
            </a:extLst>
          </p:cNvPr>
          <p:cNvPicPr/>
          <p:nvPr/>
        </p:nvPicPr>
        <p:blipFill>
          <a:blip r:embed="rId5"/>
          <a:stretch>
            <a:fillRect/>
          </a:stretch>
        </p:blipFill>
        <p:spPr>
          <a:xfrm>
            <a:off x="1963131" y="1851970"/>
            <a:ext cx="1526757" cy="1127214"/>
          </a:xfrm>
          <a:prstGeom prst="rect">
            <a:avLst/>
          </a:prstGeom>
        </p:spPr>
      </p:pic>
      <p:pic>
        <p:nvPicPr>
          <p:cNvPr id="7" name="Picture 6">
            <a:extLst>
              <a:ext uri="{FF2B5EF4-FFF2-40B4-BE49-F238E27FC236}">
                <a16:creationId xmlns:a16="http://schemas.microsoft.com/office/drawing/2014/main" id="{A72A82BA-D28B-45FE-B74D-139BC40B54D3}"/>
              </a:ext>
            </a:extLst>
          </p:cNvPr>
          <p:cNvPicPr>
            <a:picLocks noChangeAspect="1"/>
          </p:cNvPicPr>
          <p:nvPr/>
        </p:nvPicPr>
        <p:blipFill>
          <a:blip r:embed="rId6"/>
          <a:stretch>
            <a:fillRect/>
          </a:stretch>
        </p:blipFill>
        <p:spPr>
          <a:xfrm>
            <a:off x="294397" y="3479097"/>
            <a:ext cx="1421452" cy="1306200"/>
          </a:xfrm>
          <a:prstGeom prst="rect">
            <a:avLst/>
          </a:prstGeom>
        </p:spPr>
      </p:pic>
      <p:pic>
        <p:nvPicPr>
          <p:cNvPr id="40" name="Picture 39">
            <a:extLst>
              <a:ext uri="{FF2B5EF4-FFF2-40B4-BE49-F238E27FC236}">
                <a16:creationId xmlns:a16="http://schemas.microsoft.com/office/drawing/2014/main" id="{843316E9-6636-4758-A77F-765F3B9CECC2}"/>
              </a:ext>
            </a:extLst>
          </p:cNvPr>
          <p:cNvPicPr/>
          <p:nvPr/>
        </p:nvPicPr>
        <p:blipFill>
          <a:blip r:embed="rId7"/>
          <a:stretch>
            <a:fillRect/>
          </a:stretch>
        </p:blipFill>
        <p:spPr>
          <a:xfrm>
            <a:off x="1980795" y="3210049"/>
            <a:ext cx="1730369" cy="1321134"/>
          </a:xfrm>
          <a:prstGeom prst="rect">
            <a:avLst/>
          </a:prstGeom>
        </p:spPr>
      </p:pic>
      <p:pic>
        <p:nvPicPr>
          <p:cNvPr id="41" name="Picture 40">
            <a:extLst>
              <a:ext uri="{FF2B5EF4-FFF2-40B4-BE49-F238E27FC236}">
                <a16:creationId xmlns:a16="http://schemas.microsoft.com/office/drawing/2014/main" id="{E82A1DC1-B04C-43FB-A8C7-4DEC955909A8}"/>
              </a:ext>
            </a:extLst>
          </p:cNvPr>
          <p:cNvPicPr/>
          <p:nvPr/>
        </p:nvPicPr>
        <p:blipFill>
          <a:blip r:embed="rId8"/>
          <a:stretch>
            <a:fillRect/>
          </a:stretch>
        </p:blipFill>
        <p:spPr>
          <a:xfrm>
            <a:off x="21977221" y="2492519"/>
            <a:ext cx="1324700" cy="1455884"/>
          </a:xfrm>
          <a:prstGeom prst="rect">
            <a:avLst/>
          </a:prstGeom>
        </p:spPr>
      </p:pic>
      <p:pic>
        <p:nvPicPr>
          <p:cNvPr id="42" name="Picture 41">
            <a:extLst>
              <a:ext uri="{FF2B5EF4-FFF2-40B4-BE49-F238E27FC236}">
                <a16:creationId xmlns:a16="http://schemas.microsoft.com/office/drawing/2014/main" id="{528C1945-5CDA-4828-89A4-B1066A1BB555}"/>
              </a:ext>
            </a:extLst>
          </p:cNvPr>
          <p:cNvPicPr/>
          <p:nvPr/>
        </p:nvPicPr>
        <p:blipFill>
          <a:blip r:embed="rId9"/>
          <a:stretch>
            <a:fillRect/>
          </a:stretch>
        </p:blipFill>
        <p:spPr>
          <a:xfrm>
            <a:off x="19950020" y="794063"/>
            <a:ext cx="1371600" cy="1123950"/>
          </a:xfrm>
          <a:prstGeom prst="rect">
            <a:avLst/>
          </a:prstGeom>
        </p:spPr>
      </p:pic>
      <p:pic>
        <p:nvPicPr>
          <p:cNvPr id="8" name="Picture 2" descr="5 A Day Books: Birthdays! - The Imagination Tree">
            <a:extLst>
              <a:ext uri="{FF2B5EF4-FFF2-40B4-BE49-F238E27FC236}">
                <a16:creationId xmlns:a16="http://schemas.microsoft.com/office/drawing/2014/main" id="{8AB94F49-B31F-4AAB-8D6F-6D6B9AD2D1A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36900" y="91868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87F0498-434C-4BC4-B56D-63BDD1A0F0DE}"/>
              </a:ext>
            </a:extLst>
          </p:cNvPr>
          <p:cNvPicPr>
            <a:picLocks noChangeAspect="1"/>
          </p:cNvPicPr>
          <p:nvPr/>
        </p:nvPicPr>
        <p:blipFill>
          <a:blip r:embed="rId11"/>
          <a:stretch>
            <a:fillRect/>
          </a:stretch>
        </p:blipFill>
        <p:spPr>
          <a:xfrm>
            <a:off x="6439246" y="886837"/>
            <a:ext cx="1775582" cy="1799469"/>
          </a:xfrm>
          <a:prstGeom prst="rect">
            <a:avLst/>
          </a:prstGeom>
        </p:spPr>
      </p:pic>
      <p:pic>
        <p:nvPicPr>
          <p:cNvPr id="10" name="Picture 9">
            <a:extLst>
              <a:ext uri="{FF2B5EF4-FFF2-40B4-BE49-F238E27FC236}">
                <a16:creationId xmlns:a16="http://schemas.microsoft.com/office/drawing/2014/main" id="{283A7461-CC33-44E8-8374-B8610CFC50A7}"/>
              </a:ext>
            </a:extLst>
          </p:cNvPr>
          <p:cNvPicPr>
            <a:picLocks noChangeAspect="1"/>
          </p:cNvPicPr>
          <p:nvPr/>
        </p:nvPicPr>
        <p:blipFill>
          <a:blip r:embed="rId12"/>
          <a:stretch>
            <a:fillRect/>
          </a:stretch>
        </p:blipFill>
        <p:spPr>
          <a:xfrm>
            <a:off x="4332755" y="3220461"/>
            <a:ext cx="1421453" cy="1624518"/>
          </a:xfrm>
          <a:prstGeom prst="rect">
            <a:avLst/>
          </a:prstGeom>
        </p:spPr>
      </p:pic>
      <p:pic>
        <p:nvPicPr>
          <p:cNvPr id="11" name="Picture 10">
            <a:extLst>
              <a:ext uri="{FF2B5EF4-FFF2-40B4-BE49-F238E27FC236}">
                <a16:creationId xmlns:a16="http://schemas.microsoft.com/office/drawing/2014/main" id="{A000F9A9-C075-450F-9FBF-A80B248ABC67}"/>
              </a:ext>
            </a:extLst>
          </p:cNvPr>
          <p:cNvPicPr>
            <a:picLocks noChangeAspect="1"/>
          </p:cNvPicPr>
          <p:nvPr/>
        </p:nvPicPr>
        <p:blipFill>
          <a:blip r:embed="rId13"/>
          <a:stretch>
            <a:fillRect/>
          </a:stretch>
        </p:blipFill>
        <p:spPr>
          <a:xfrm>
            <a:off x="8308129" y="1121724"/>
            <a:ext cx="1708030" cy="1423358"/>
          </a:xfrm>
          <a:prstGeom prst="rect">
            <a:avLst/>
          </a:prstGeom>
        </p:spPr>
      </p:pic>
      <p:pic>
        <p:nvPicPr>
          <p:cNvPr id="12" name="Picture 11">
            <a:extLst>
              <a:ext uri="{FF2B5EF4-FFF2-40B4-BE49-F238E27FC236}">
                <a16:creationId xmlns:a16="http://schemas.microsoft.com/office/drawing/2014/main" id="{0DE1565D-115C-4B65-BDFE-45571AEA72E4}"/>
              </a:ext>
            </a:extLst>
          </p:cNvPr>
          <p:cNvPicPr>
            <a:picLocks noChangeAspect="1"/>
          </p:cNvPicPr>
          <p:nvPr/>
        </p:nvPicPr>
        <p:blipFill>
          <a:blip r:embed="rId14"/>
          <a:stretch>
            <a:fillRect/>
          </a:stretch>
        </p:blipFill>
        <p:spPr>
          <a:xfrm>
            <a:off x="6095687" y="3206628"/>
            <a:ext cx="1546651" cy="1799469"/>
          </a:xfrm>
          <a:prstGeom prst="rect">
            <a:avLst/>
          </a:prstGeom>
        </p:spPr>
      </p:pic>
      <p:pic>
        <p:nvPicPr>
          <p:cNvPr id="13" name="Picture 12">
            <a:extLst>
              <a:ext uri="{FF2B5EF4-FFF2-40B4-BE49-F238E27FC236}">
                <a16:creationId xmlns:a16="http://schemas.microsoft.com/office/drawing/2014/main" id="{4B95B03C-7398-42EA-8190-C866B68768EB}"/>
              </a:ext>
            </a:extLst>
          </p:cNvPr>
          <p:cNvPicPr>
            <a:picLocks noChangeAspect="1"/>
          </p:cNvPicPr>
          <p:nvPr/>
        </p:nvPicPr>
        <p:blipFill>
          <a:blip r:embed="rId15"/>
          <a:stretch>
            <a:fillRect/>
          </a:stretch>
        </p:blipFill>
        <p:spPr>
          <a:xfrm>
            <a:off x="8098145" y="3012719"/>
            <a:ext cx="1540286" cy="1799469"/>
          </a:xfrm>
          <a:prstGeom prst="rect">
            <a:avLst/>
          </a:prstGeom>
        </p:spPr>
      </p:pic>
      <p:pic>
        <p:nvPicPr>
          <p:cNvPr id="14" name="Picture 13">
            <a:extLst>
              <a:ext uri="{FF2B5EF4-FFF2-40B4-BE49-F238E27FC236}">
                <a16:creationId xmlns:a16="http://schemas.microsoft.com/office/drawing/2014/main" id="{D5D951E3-9822-4BF7-AF1E-F1E2EBD35B07}"/>
              </a:ext>
            </a:extLst>
          </p:cNvPr>
          <p:cNvPicPr>
            <a:picLocks noChangeAspect="1"/>
          </p:cNvPicPr>
          <p:nvPr/>
        </p:nvPicPr>
        <p:blipFill>
          <a:blip r:embed="rId16"/>
          <a:stretch>
            <a:fillRect/>
          </a:stretch>
        </p:blipFill>
        <p:spPr>
          <a:xfrm>
            <a:off x="16889407" y="507911"/>
            <a:ext cx="2440770" cy="1799469"/>
          </a:xfrm>
          <a:prstGeom prst="rect">
            <a:avLst/>
          </a:prstGeom>
        </p:spPr>
      </p:pic>
      <p:pic>
        <p:nvPicPr>
          <p:cNvPr id="50" name="Picture 49">
            <a:extLst>
              <a:ext uri="{FF2B5EF4-FFF2-40B4-BE49-F238E27FC236}">
                <a16:creationId xmlns:a16="http://schemas.microsoft.com/office/drawing/2014/main" id="{5232FFA3-D38A-4C10-9847-B44EE2D4A749}"/>
              </a:ext>
            </a:extLst>
          </p:cNvPr>
          <p:cNvPicPr/>
          <p:nvPr/>
        </p:nvPicPr>
        <p:blipFill>
          <a:blip r:embed="rId17"/>
          <a:stretch>
            <a:fillRect/>
          </a:stretch>
        </p:blipFill>
        <p:spPr>
          <a:xfrm>
            <a:off x="14859129" y="574520"/>
            <a:ext cx="1775581" cy="1966777"/>
          </a:xfrm>
          <a:prstGeom prst="rect">
            <a:avLst/>
          </a:prstGeom>
        </p:spPr>
      </p:pic>
      <p:pic>
        <p:nvPicPr>
          <p:cNvPr id="15" name="Picture 14">
            <a:extLst>
              <a:ext uri="{FF2B5EF4-FFF2-40B4-BE49-F238E27FC236}">
                <a16:creationId xmlns:a16="http://schemas.microsoft.com/office/drawing/2014/main" id="{4BD8E43D-13BA-49BA-AFEE-CE5D19343690}"/>
              </a:ext>
            </a:extLst>
          </p:cNvPr>
          <p:cNvPicPr>
            <a:picLocks noChangeAspect="1"/>
          </p:cNvPicPr>
          <p:nvPr/>
        </p:nvPicPr>
        <p:blipFill>
          <a:blip r:embed="rId18"/>
          <a:stretch>
            <a:fillRect/>
          </a:stretch>
        </p:blipFill>
        <p:spPr>
          <a:xfrm>
            <a:off x="14980942" y="2815517"/>
            <a:ext cx="1775580" cy="1820646"/>
          </a:xfrm>
          <a:prstGeom prst="rect">
            <a:avLst/>
          </a:prstGeom>
        </p:spPr>
      </p:pic>
      <p:pic>
        <p:nvPicPr>
          <p:cNvPr id="16" name="Picture 15">
            <a:extLst>
              <a:ext uri="{FF2B5EF4-FFF2-40B4-BE49-F238E27FC236}">
                <a16:creationId xmlns:a16="http://schemas.microsoft.com/office/drawing/2014/main" id="{14B200A4-CE2F-4BE0-88DD-CF925B1AAAEC}"/>
              </a:ext>
            </a:extLst>
          </p:cNvPr>
          <p:cNvPicPr>
            <a:picLocks noChangeAspect="1"/>
          </p:cNvPicPr>
          <p:nvPr/>
        </p:nvPicPr>
        <p:blipFill>
          <a:blip r:embed="rId19"/>
          <a:stretch>
            <a:fillRect/>
          </a:stretch>
        </p:blipFill>
        <p:spPr>
          <a:xfrm>
            <a:off x="17311884" y="2554467"/>
            <a:ext cx="1573304" cy="1976716"/>
          </a:xfrm>
          <a:prstGeom prst="rect">
            <a:avLst/>
          </a:prstGeom>
        </p:spPr>
      </p:pic>
      <p:pic>
        <p:nvPicPr>
          <p:cNvPr id="17" name="Picture 16">
            <a:extLst>
              <a:ext uri="{FF2B5EF4-FFF2-40B4-BE49-F238E27FC236}">
                <a16:creationId xmlns:a16="http://schemas.microsoft.com/office/drawing/2014/main" id="{099115B0-DE2D-4E50-B544-96585324733F}"/>
              </a:ext>
            </a:extLst>
          </p:cNvPr>
          <p:cNvPicPr>
            <a:picLocks noChangeAspect="1"/>
          </p:cNvPicPr>
          <p:nvPr/>
        </p:nvPicPr>
        <p:blipFill>
          <a:blip r:embed="rId20"/>
          <a:stretch>
            <a:fillRect/>
          </a:stretch>
        </p:blipFill>
        <p:spPr>
          <a:xfrm>
            <a:off x="10481635" y="367283"/>
            <a:ext cx="1914525" cy="2381250"/>
          </a:xfrm>
          <a:prstGeom prst="rect">
            <a:avLst/>
          </a:prstGeom>
        </p:spPr>
      </p:pic>
      <p:pic>
        <p:nvPicPr>
          <p:cNvPr id="18" name="Picture 17">
            <a:extLst>
              <a:ext uri="{FF2B5EF4-FFF2-40B4-BE49-F238E27FC236}">
                <a16:creationId xmlns:a16="http://schemas.microsoft.com/office/drawing/2014/main" id="{FC1D8312-F830-4D35-80E9-00E0F7F29C21}"/>
              </a:ext>
            </a:extLst>
          </p:cNvPr>
          <p:cNvPicPr>
            <a:picLocks noChangeAspect="1"/>
          </p:cNvPicPr>
          <p:nvPr/>
        </p:nvPicPr>
        <p:blipFill>
          <a:blip r:embed="rId21"/>
          <a:stretch>
            <a:fillRect/>
          </a:stretch>
        </p:blipFill>
        <p:spPr>
          <a:xfrm>
            <a:off x="10244503" y="2938753"/>
            <a:ext cx="2257425" cy="2019300"/>
          </a:xfrm>
          <a:prstGeom prst="rect">
            <a:avLst/>
          </a:prstGeom>
        </p:spPr>
      </p:pic>
      <p:pic>
        <p:nvPicPr>
          <p:cNvPr id="19" name="Picture 18">
            <a:extLst>
              <a:ext uri="{FF2B5EF4-FFF2-40B4-BE49-F238E27FC236}">
                <a16:creationId xmlns:a16="http://schemas.microsoft.com/office/drawing/2014/main" id="{6D772495-C62A-487B-9F6F-9CFD632FF24E}"/>
              </a:ext>
            </a:extLst>
          </p:cNvPr>
          <p:cNvPicPr>
            <a:picLocks noChangeAspect="1"/>
          </p:cNvPicPr>
          <p:nvPr/>
        </p:nvPicPr>
        <p:blipFill>
          <a:blip r:embed="rId22"/>
          <a:stretch>
            <a:fillRect/>
          </a:stretch>
        </p:blipFill>
        <p:spPr>
          <a:xfrm>
            <a:off x="12591099" y="463059"/>
            <a:ext cx="2000250" cy="2286000"/>
          </a:xfrm>
          <a:prstGeom prst="rect">
            <a:avLst/>
          </a:prstGeom>
        </p:spPr>
      </p:pic>
      <p:pic>
        <p:nvPicPr>
          <p:cNvPr id="20" name="Picture 19">
            <a:extLst>
              <a:ext uri="{FF2B5EF4-FFF2-40B4-BE49-F238E27FC236}">
                <a16:creationId xmlns:a16="http://schemas.microsoft.com/office/drawing/2014/main" id="{676E7911-1544-4B4C-99ED-C50DE8770758}"/>
              </a:ext>
            </a:extLst>
          </p:cNvPr>
          <p:cNvPicPr>
            <a:picLocks noChangeAspect="1"/>
          </p:cNvPicPr>
          <p:nvPr/>
        </p:nvPicPr>
        <p:blipFill>
          <a:blip r:embed="rId23"/>
          <a:stretch>
            <a:fillRect/>
          </a:stretch>
        </p:blipFill>
        <p:spPr>
          <a:xfrm>
            <a:off x="12868826" y="3057785"/>
            <a:ext cx="1439593" cy="1727511"/>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Screenshot 2021-08-04 at 13.02.54.png" descr="Screenshot 2021-08-04 at 13.02.54.png"/>
          <p:cNvPicPr>
            <a:picLocks noChangeAspect="1"/>
          </p:cNvPicPr>
          <p:nvPr/>
        </p:nvPicPr>
        <p:blipFill>
          <a:blip r:embed="rId2">
            <a:extLst/>
          </a:blip>
          <a:srcRect l="16761" t="22190" r="937"/>
          <a:stretch>
            <a:fillRect/>
          </a:stretch>
        </p:blipFill>
        <p:spPr>
          <a:xfrm>
            <a:off x="14895595" y="4967136"/>
            <a:ext cx="909341" cy="879482"/>
          </a:xfrm>
          <a:prstGeom prst="rect">
            <a:avLst/>
          </a:prstGeom>
          <a:ln w="12700">
            <a:miter lim="400000"/>
          </a:ln>
        </p:spPr>
      </p:pic>
      <p:sp>
        <p:nvSpPr>
          <p:cNvPr id="152" name="Literacy- Reading and writing"/>
          <p:cNvSpPr/>
          <p:nvPr/>
        </p:nvSpPr>
        <p:spPr>
          <a:xfrm>
            <a:off x="139593" y="7069172"/>
            <a:ext cx="10349441" cy="5852930"/>
          </a:xfrm>
          <a:prstGeom prst="roundRect">
            <a:avLst>
              <a:gd name="adj" fmla="val 10174"/>
            </a:avLst>
          </a:prstGeom>
          <a:ln w="25400">
            <a:solidFill>
              <a:schemeClr val="accent1"/>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2600" b="0" u="sng">
                <a:solidFill>
                  <a:srgbClr val="0A0203"/>
                </a:solidFill>
                <a:latin typeface="Noteworthy Bold"/>
                <a:ea typeface="Noteworthy Bold"/>
                <a:cs typeface="Noteworthy Bold"/>
                <a:sym typeface="Noteworthy Bold"/>
              </a:defRPr>
            </a:pPr>
            <a:r>
              <a:rPr dirty="0"/>
              <a:t>Literacy- Reading and writing </a:t>
            </a:r>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lvl="1" indent="0" algn="l">
              <a:defRPr sz="1400" b="0">
                <a:latin typeface="Noteworthy Light"/>
                <a:ea typeface="Noteworthy Light"/>
                <a:cs typeface="Noteworthy Light"/>
                <a:sym typeface="Noteworthy Light"/>
              </a:defRPr>
            </a:pPr>
            <a:endParaRPr dirty="0"/>
          </a:p>
          <a:p>
            <a:pPr lvl="1" indent="0" algn="l">
              <a:defRPr sz="1400" b="0">
                <a:solidFill>
                  <a:schemeClr val="accent5">
                    <a:hueOff val="-82419"/>
                    <a:satOff val="-9513"/>
                    <a:lumOff val="-16343"/>
                  </a:schemeClr>
                </a:solidFill>
                <a:latin typeface="Noteworthy Bold"/>
                <a:ea typeface="Noteworthy Bold"/>
                <a:cs typeface="Noteworthy Bold"/>
                <a:sym typeface="Noteworthy Bold"/>
              </a:defRPr>
            </a:pPr>
            <a:endParaRPr dirty="0"/>
          </a:p>
        </p:txBody>
      </p:sp>
      <p:sp>
        <p:nvSpPr>
          <p:cNvPr id="153" name="Physical development"/>
          <p:cNvSpPr/>
          <p:nvPr/>
        </p:nvSpPr>
        <p:spPr>
          <a:xfrm>
            <a:off x="12574" y="187456"/>
            <a:ext cx="9217836" cy="6705921"/>
          </a:xfrm>
          <a:prstGeom prst="roundRect">
            <a:avLst>
              <a:gd name="adj" fmla="val 14594"/>
            </a:avLst>
          </a:prstGeom>
          <a:ln w="25400">
            <a:solidFill>
              <a:schemeClr val="accent3"/>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p:txBody>
      </p:sp>
      <p:sp>
        <p:nvSpPr>
          <p:cNvPr id="154" name="PSED"/>
          <p:cNvSpPr/>
          <p:nvPr/>
        </p:nvSpPr>
        <p:spPr>
          <a:xfrm>
            <a:off x="10596930" y="6022688"/>
            <a:ext cx="4060204" cy="7480750"/>
          </a:xfrm>
          <a:prstGeom prst="roundRect">
            <a:avLst>
              <a:gd name="adj" fmla="val 24104"/>
            </a:avLst>
          </a:prstGeom>
          <a:ln w="25400">
            <a:solidFill>
              <a:schemeClr val="accent4"/>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2600" b="0" u="sng">
                <a:solidFill>
                  <a:srgbClr val="0C0404"/>
                </a:solidFill>
                <a:latin typeface="Noteworthy Bold"/>
                <a:ea typeface="Noteworthy Bold"/>
                <a:cs typeface="Noteworthy Bold"/>
                <a:sym typeface="Noteworthy Bold"/>
              </a:defRPr>
            </a:pPr>
            <a:r>
              <a:t>PSED</a:t>
            </a: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a:p>
            <a:pPr>
              <a:defRPr sz="3200" b="0" u="sng">
                <a:solidFill>
                  <a:srgbClr val="0C0404"/>
                </a:solidFill>
                <a:latin typeface="Noteworthy Light"/>
                <a:ea typeface="Noteworthy Light"/>
                <a:cs typeface="Noteworthy Light"/>
                <a:sym typeface="Noteworthy Light"/>
              </a:defRPr>
            </a:pPr>
            <a:endParaRPr/>
          </a:p>
        </p:txBody>
      </p:sp>
      <p:sp>
        <p:nvSpPr>
          <p:cNvPr id="155" name="Mathematics…"/>
          <p:cNvSpPr/>
          <p:nvPr/>
        </p:nvSpPr>
        <p:spPr>
          <a:xfrm>
            <a:off x="9458437" y="369105"/>
            <a:ext cx="9546858" cy="5588133"/>
          </a:xfrm>
          <a:prstGeom prst="roundRect">
            <a:avLst>
              <a:gd name="adj" fmla="val 17514"/>
            </a:avLst>
          </a:prstGeom>
          <a:ln w="25400">
            <a:solidFill>
              <a:schemeClr val="accent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2600" b="0" u="sng">
                <a:latin typeface="Noteworthy Bold"/>
                <a:ea typeface="Noteworthy Bold"/>
                <a:cs typeface="Noteworthy Bold"/>
                <a:sym typeface="Noteworthy Bold"/>
              </a:defRPr>
            </a:pPr>
            <a:r>
              <a:rPr dirty="0"/>
              <a:t>Mathematics </a:t>
            </a:r>
          </a:p>
          <a:p>
            <a:pPr>
              <a:defRPr sz="1400" b="0">
                <a:latin typeface="Noteworthy Bold"/>
                <a:ea typeface="Noteworthy Bold"/>
                <a:cs typeface="Noteworthy Bold"/>
                <a:sym typeface="Noteworthy Bold"/>
              </a:defRPr>
            </a:pPr>
            <a:r>
              <a:rPr dirty="0"/>
              <a:t>We follow the white rose scheme for </a:t>
            </a:r>
            <a:r>
              <a:rPr dirty="0" err="1"/>
              <a:t>maths</a:t>
            </a:r>
            <a:r>
              <a:rPr dirty="0"/>
              <a:t>, incorporating </a:t>
            </a:r>
            <a:r>
              <a:rPr dirty="0" err="1"/>
              <a:t>numicon</a:t>
            </a:r>
            <a:r>
              <a:rPr dirty="0"/>
              <a:t> and number blocks to support our </a:t>
            </a:r>
            <a:r>
              <a:rPr dirty="0" err="1"/>
              <a:t>maths</a:t>
            </a:r>
            <a:r>
              <a:rPr dirty="0"/>
              <a:t> learning. </a:t>
            </a:r>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p:txBody>
      </p:sp>
      <p:sp>
        <p:nvSpPr>
          <p:cNvPr id="156" name="Knowledge and understanding of the world"/>
          <p:cNvSpPr/>
          <p:nvPr/>
        </p:nvSpPr>
        <p:spPr>
          <a:xfrm>
            <a:off x="19215100" y="187456"/>
            <a:ext cx="4867134" cy="10249132"/>
          </a:xfrm>
          <a:prstGeom prst="roundRect">
            <a:avLst>
              <a:gd name="adj" fmla="val 15000"/>
            </a:avLst>
          </a:prstGeom>
          <a:ln w="25400">
            <a:solidFill>
              <a:schemeClr val="accent6">
                <a:hueOff val="-146070"/>
                <a:satOff val="-10048"/>
                <a:lumOff val="-30626"/>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2600" b="0" u="sng">
                <a:latin typeface="Noteworthy Bold"/>
                <a:ea typeface="Noteworthy Bold"/>
                <a:cs typeface="Noteworthy Bold"/>
                <a:sym typeface="Noteworthy Bold"/>
              </a:defRPr>
            </a:pPr>
            <a:r>
              <a:rPr dirty="0"/>
              <a:t>Knowledge and understanding of the world</a:t>
            </a:r>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lang="en-GB"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p:txBody>
      </p:sp>
      <p:sp>
        <p:nvSpPr>
          <p:cNvPr id="157" name="Expressive arts and          design"/>
          <p:cNvSpPr/>
          <p:nvPr/>
        </p:nvSpPr>
        <p:spPr>
          <a:xfrm>
            <a:off x="14765030" y="6028393"/>
            <a:ext cx="4274390" cy="7469340"/>
          </a:xfrm>
          <a:prstGeom prst="roundRect">
            <a:avLst>
              <a:gd name="adj" fmla="val 17080"/>
            </a:avLst>
          </a:prstGeom>
          <a:ln w="25400">
            <a:solidFill>
              <a:schemeClr val="accent6">
                <a:satOff val="18029"/>
                <a:lumOff val="12067"/>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lgn="r">
              <a:defRPr sz="2600" b="0" u="sng">
                <a:latin typeface="Noteworthy Bold"/>
                <a:ea typeface="Noteworthy Bold"/>
                <a:cs typeface="Noteworthy Bold"/>
                <a:sym typeface="Noteworthy Bold"/>
              </a:defRPr>
            </a:pPr>
            <a:r>
              <a:rPr dirty="0"/>
              <a:t>Expressive arts and          design     </a:t>
            </a:r>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p:txBody>
      </p:sp>
      <p:pic>
        <p:nvPicPr>
          <p:cNvPr id="158" name="Image" descr="Image"/>
          <p:cNvPicPr>
            <a:picLocks noChangeAspect="1"/>
          </p:cNvPicPr>
          <p:nvPr/>
        </p:nvPicPr>
        <p:blipFill>
          <a:blip r:embed="rId3">
            <a:alphaModFix amt="67132"/>
            <a:extLst/>
          </a:blip>
          <a:stretch>
            <a:fillRect/>
          </a:stretch>
        </p:blipFill>
        <p:spPr>
          <a:xfrm>
            <a:off x="7564777" y="2261655"/>
            <a:ext cx="1086117" cy="571192"/>
          </a:xfrm>
          <a:prstGeom prst="rect">
            <a:avLst/>
          </a:prstGeom>
          <a:ln w="12700">
            <a:miter lim="400000"/>
          </a:ln>
        </p:spPr>
      </p:pic>
      <p:pic>
        <p:nvPicPr>
          <p:cNvPr id="159" name="Image" descr="Image"/>
          <p:cNvPicPr>
            <a:picLocks noChangeAspect="1"/>
          </p:cNvPicPr>
          <p:nvPr/>
        </p:nvPicPr>
        <p:blipFill>
          <a:blip r:embed="rId4">
            <a:alphaModFix amt="61725"/>
            <a:extLst/>
          </a:blip>
          <a:srcRect r="14156"/>
          <a:stretch>
            <a:fillRect/>
          </a:stretch>
        </p:blipFill>
        <p:spPr>
          <a:xfrm>
            <a:off x="3052924" y="3215746"/>
            <a:ext cx="1085998" cy="933754"/>
          </a:xfrm>
          <a:prstGeom prst="rect">
            <a:avLst/>
          </a:prstGeom>
          <a:ln w="12700">
            <a:miter lim="400000"/>
          </a:ln>
        </p:spPr>
      </p:pic>
      <p:pic>
        <p:nvPicPr>
          <p:cNvPr id="160" name="Image" descr="Image"/>
          <p:cNvPicPr>
            <a:picLocks noChangeAspect="1"/>
          </p:cNvPicPr>
          <p:nvPr/>
        </p:nvPicPr>
        <p:blipFill>
          <a:blip r:embed="rId5">
            <a:alphaModFix amt="56989"/>
            <a:extLst/>
          </a:blip>
          <a:stretch>
            <a:fillRect/>
          </a:stretch>
        </p:blipFill>
        <p:spPr>
          <a:xfrm>
            <a:off x="6104937" y="5798122"/>
            <a:ext cx="1239524" cy="992607"/>
          </a:xfrm>
          <a:prstGeom prst="rect">
            <a:avLst/>
          </a:prstGeom>
          <a:ln w="12700">
            <a:miter lim="400000"/>
          </a:ln>
        </p:spPr>
      </p:pic>
      <p:pic>
        <p:nvPicPr>
          <p:cNvPr id="161" name="Image" descr="Image"/>
          <p:cNvPicPr>
            <a:picLocks noChangeAspect="1"/>
          </p:cNvPicPr>
          <p:nvPr/>
        </p:nvPicPr>
        <p:blipFill>
          <a:blip r:embed="rId6">
            <a:alphaModFix amt="77132"/>
            <a:extLst/>
          </a:blip>
          <a:srcRect r="22289"/>
          <a:stretch>
            <a:fillRect/>
          </a:stretch>
        </p:blipFill>
        <p:spPr>
          <a:xfrm>
            <a:off x="7495232" y="5321954"/>
            <a:ext cx="1476684" cy="1064128"/>
          </a:xfrm>
          <a:prstGeom prst="rect">
            <a:avLst/>
          </a:prstGeom>
          <a:ln w="12700">
            <a:miter lim="400000"/>
          </a:ln>
        </p:spPr>
      </p:pic>
      <p:pic>
        <p:nvPicPr>
          <p:cNvPr id="162" name="Screenshot 2021-08-01 at 16.32.00.png" descr="Screenshot 2021-08-01 at 16.32.00.png"/>
          <p:cNvPicPr>
            <a:picLocks noChangeAspect="1"/>
          </p:cNvPicPr>
          <p:nvPr/>
        </p:nvPicPr>
        <p:blipFill>
          <a:blip r:embed="rId7">
            <a:alphaModFix amt="88439"/>
            <a:extLst/>
          </a:blip>
          <a:srcRect l="738" r="23263"/>
          <a:stretch>
            <a:fillRect/>
          </a:stretch>
        </p:blipFill>
        <p:spPr>
          <a:xfrm>
            <a:off x="4857165" y="9997444"/>
            <a:ext cx="5484020" cy="599436"/>
          </a:xfrm>
          <a:custGeom>
            <a:avLst/>
            <a:gdLst/>
            <a:ahLst/>
            <a:cxnLst>
              <a:cxn ang="0">
                <a:pos x="wd2" y="hd2"/>
              </a:cxn>
              <a:cxn ang="5400000">
                <a:pos x="wd2" y="hd2"/>
              </a:cxn>
              <a:cxn ang="10800000">
                <a:pos x="wd2" y="hd2"/>
              </a:cxn>
              <a:cxn ang="16200000">
                <a:pos x="wd2" y="hd2"/>
              </a:cxn>
            </a:cxnLst>
            <a:rect l="0" t="0" r="r" b="b"/>
            <a:pathLst>
              <a:path w="21600" h="21600" extrusionOk="0">
                <a:moveTo>
                  <a:pt x="342" y="0"/>
                </a:moveTo>
                <a:cubicBezTo>
                  <a:pt x="259" y="1211"/>
                  <a:pt x="187" y="2504"/>
                  <a:pt x="133" y="3874"/>
                </a:cubicBezTo>
                <a:cubicBezTo>
                  <a:pt x="45" y="6094"/>
                  <a:pt x="0" y="8445"/>
                  <a:pt x="0" y="10807"/>
                </a:cubicBezTo>
                <a:cubicBezTo>
                  <a:pt x="0" y="13169"/>
                  <a:pt x="45" y="15506"/>
                  <a:pt x="133" y="17726"/>
                </a:cubicBezTo>
                <a:cubicBezTo>
                  <a:pt x="187" y="19096"/>
                  <a:pt x="259" y="20389"/>
                  <a:pt x="342" y="21600"/>
                </a:cubicBezTo>
                <a:lnTo>
                  <a:pt x="21258" y="21600"/>
                </a:lnTo>
                <a:cubicBezTo>
                  <a:pt x="21341" y="20389"/>
                  <a:pt x="21411" y="19096"/>
                  <a:pt x="21466" y="17726"/>
                </a:cubicBezTo>
                <a:cubicBezTo>
                  <a:pt x="21554" y="15506"/>
                  <a:pt x="21600" y="13169"/>
                  <a:pt x="21600" y="10807"/>
                </a:cubicBezTo>
                <a:cubicBezTo>
                  <a:pt x="21600" y="8445"/>
                  <a:pt x="21554" y="6094"/>
                  <a:pt x="21466" y="3874"/>
                </a:cubicBezTo>
                <a:cubicBezTo>
                  <a:pt x="21411" y="2504"/>
                  <a:pt x="21341" y="1211"/>
                  <a:pt x="21258" y="0"/>
                </a:cubicBezTo>
                <a:lnTo>
                  <a:pt x="342" y="0"/>
                </a:lnTo>
                <a:close/>
              </a:path>
            </a:pathLst>
          </a:custGeom>
          <a:ln w="25400">
            <a:solidFill>
              <a:schemeClr val="accent1"/>
            </a:solidFill>
            <a:miter lim="400000"/>
          </a:ln>
        </p:spPr>
      </p:pic>
      <p:pic>
        <p:nvPicPr>
          <p:cNvPr id="163" name="Image" descr="Image"/>
          <p:cNvPicPr>
            <a:picLocks noChangeAspect="1"/>
          </p:cNvPicPr>
          <p:nvPr/>
        </p:nvPicPr>
        <p:blipFill>
          <a:blip r:embed="rId8">
            <a:alphaModFix amt="74459"/>
            <a:extLst/>
          </a:blip>
          <a:srcRect t="14989"/>
          <a:stretch>
            <a:fillRect/>
          </a:stretch>
        </p:blipFill>
        <p:spPr>
          <a:xfrm>
            <a:off x="3010781" y="1172727"/>
            <a:ext cx="992994" cy="828128"/>
          </a:xfrm>
          <a:prstGeom prst="rect">
            <a:avLst/>
          </a:prstGeom>
          <a:ln w="12700">
            <a:miter lim="400000"/>
          </a:ln>
        </p:spPr>
      </p:pic>
      <p:pic>
        <p:nvPicPr>
          <p:cNvPr id="164" name="Image" descr="Image"/>
          <p:cNvPicPr>
            <a:picLocks noChangeAspect="1"/>
          </p:cNvPicPr>
          <p:nvPr/>
        </p:nvPicPr>
        <p:blipFill>
          <a:blip r:embed="rId9">
            <a:alphaModFix amt="54296"/>
            <a:extLst/>
          </a:blip>
          <a:stretch>
            <a:fillRect/>
          </a:stretch>
        </p:blipFill>
        <p:spPr>
          <a:xfrm>
            <a:off x="2318535" y="11700761"/>
            <a:ext cx="2094669" cy="1088569"/>
          </a:xfrm>
          <a:prstGeom prst="rect">
            <a:avLst/>
          </a:prstGeom>
          <a:ln w="12700">
            <a:miter lim="400000"/>
          </a:ln>
        </p:spPr>
      </p:pic>
      <p:pic>
        <p:nvPicPr>
          <p:cNvPr id="165" name="Image" descr="Image"/>
          <p:cNvPicPr>
            <a:picLocks noChangeAspect="1"/>
          </p:cNvPicPr>
          <p:nvPr/>
        </p:nvPicPr>
        <p:blipFill>
          <a:blip r:embed="rId10">
            <a:alphaModFix amt="63645"/>
            <a:extLst/>
          </a:blip>
          <a:stretch>
            <a:fillRect/>
          </a:stretch>
        </p:blipFill>
        <p:spPr>
          <a:xfrm>
            <a:off x="8372488" y="8168425"/>
            <a:ext cx="1239524" cy="694134"/>
          </a:xfrm>
          <a:prstGeom prst="rect">
            <a:avLst/>
          </a:prstGeom>
          <a:ln w="12700">
            <a:miter lim="400000"/>
          </a:ln>
        </p:spPr>
      </p:pic>
      <p:sp>
        <p:nvSpPr>
          <p:cNvPr id="166" name="Tricky words: These are words that you cannot sound out, they have a tricky part- for example: said. The tricky part is the ‘ai’ making the ‘e’ sound."/>
          <p:cNvSpPr txBox="1"/>
          <p:nvPr/>
        </p:nvSpPr>
        <p:spPr>
          <a:xfrm>
            <a:off x="4957809" y="10702902"/>
            <a:ext cx="3276123" cy="1311974"/>
          </a:xfrm>
          <a:prstGeom prst="rect">
            <a:avLst/>
          </a:prstGeom>
          <a:ln w="6350">
            <a:solidFill>
              <a:schemeClr val="accent1"/>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1300" b="0">
                <a:latin typeface="Noteworthy Bold"/>
                <a:ea typeface="Noteworthy Bold"/>
                <a:cs typeface="Noteworthy Bold"/>
                <a:sym typeface="Noteworthy Bold"/>
              </a:defRPr>
            </a:pPr>
            <a:r>
              <a:rPr sz="2000"/>
              <a:t>Tricky words:</a:t>
            </a:r>
            <a:r>
              <a:t> </a:t>
            </a:r>
            <a:r>
              <a:rPr>
                <a:latin typeface="Noteworthy Light"/>
                <a:ea typeface="Noteworthy Light"/>
                <a:cs typeface="Noteworthy Light"/>
                <a:sym typeface="Noteworthy Light"/>
              </a:rPr>
              <a:t>These are words that you cannot sound out, they have a tricky part- for example: </a:t>
            </a:r>
            <a:r>
              <a:t>said</a:t>
            </a:r>
            <a:r>
              <a:rPr>
                <a:latin typeface="Noteworthy Light"/>
                <a:ea typeface="Noteworthy Light"/>
                <a:cs typeface="Noteworthy Light"/>
                <a:sym typeface="Noteworthy Light"/>
              </a:rPr>
              <a:t>. The tricky part is the ‘ai’ making the ‘e’ sound.</a:t>
            </a:r>
          </a:p>
        </p:txBody>
      </p:sp>
      <p:pic>
        <p:nvPicPr>
          <p:cNvPr id="167" name="Image" descr="Image"/>
          <p:cNvPicPr>
            <a:picLocks noChangeAspect="1"/>
          </p:cNvPicPr>
          <p:nvPr/>
        </p:nvPicPr>
        <p:blipFill>
          <a:blip r:embed="rId11">
            <a:alphaModFix amt="63033"/>
            <a:extLst/>
          </a:blip>
          <a:srcRect l="1147" t="10744" r="7217" b="3063"/>
          <a:stretch>
            <a:fillRect/>
          </a:stretch>
        </p:blipFill>
        <p:spPr>
          <a:xfrm>
            <a:off x="9791795" y="4076048"/>
            <a:ext cx="2625503" cy="1382951"/>
          </a:xfrm>
          <a:custGeom>
            <a:avLst/>
            <a:gdLst/>
            <a:ahLst/>
            <a:cxnLst>
              <a:cxn ang="0">
                <a:pos x="wd2" y="hd2"/>
              </a:cxn>
              <a:cxn ang="5400000">
                <a:pos x="wd2" y="hd2"/>
              </a:cxn>
              <a:cxn ang="10800000">
                <a:pos x="wd2" y="hd2"/>
              </a:cxn>
              <a:cxn ang="16200000">
                <a:pos x="wd2" y="hd2"/>
              </a:cxn>
            </a:cxnLst>
            <a:rect l="0" t="0" r="r" b="b"/>
            <a:pathLst>
              <a:path w="21588" h="21376" extrusionOk="0">
                <a:moveTo>
                  <a:pt x="12137" y="1"/>
                </a:moveTo>
                <a:cubicBezTo>
                  <a:pt x="12046" y="10"/>
                  <a:pt x="11980" y="77"/>
                  <a:pt x="11955" y="203"/>
                </a:cubicBezTo>
                <a:cubicBezTo>
                  <a:pt x="11925" y="349"/>
                  <a:pt x="11976" y="429"/>
                  <a:pt x="12118" y="461"/>
                </a:cubicBezTo>
                <a:cubicBezTo>
                  <a:pt x="12375" y="518"/>
                  <a:pt x="12447" y="867"/>
                  <a:pt x="12225" y="976"/>
                </a:cubicBezTo>
                <a:cubicBezTo>
                  <a:pt x="12006" y="1084"/>
                  <a:pt x="12016" y="1295"/>
                  <a:pt x="12248" y="1461"/>
                </a:cubicBezTo>
                <a:cubicBezTo>
                  <a:pt x="12504" y="1643"/>
                  <a:pt x="12560" y="1861"/>
                  <a:pt x="12398" y="2031"/>
                </a:cubicBezTo>
                <a:cubicBezTo>
                  <a:pt x="12311" y="2124"/>
                  <a:pt x="12220" y="2118"/>
                  <a:pt x="12131" y="2013"/>
                </a:cubicBezTo>
                <a:cubicBezTo>
                  <a:pt x="12029" y="1894"/>
                  <a:pt x="11960" y="1905"/>
                  <a:pt x="11863" y="2056"/>
                </a:cubicBezTo>
                <a:cubicBezTo>
                  <a:pt x="11745" y="2241"/>
                  <a:pt x="11752" y="2280"/>
                  <a:pt x="11942" y="2467"/>
                </a:cubicBezTo>
                <a:cubicBezTo>
                  <a:pt x="12062" y="2586"/>
                  <a:pt x="12132" y="2756"/>
                  <a:pt x="12108" y="2872"/>
                </a:cubicBezTo>
                <a:cubicBezTo>
                  <a:pt x="12085" y="2982"/>
                  <a:pt x="12046" y="3310"/>
                  <a:pt x="12017" y="3602"/>
                </a:cubicBezTo>
                <a:cubicBezTo>
                  <a:pt x="11957" y="4197"/>
                  <a:pt x="11697" y="4589"/>
                  <a:pt x="11618" y="4203"/>
                </a:cubicBezTo>
                <a:cubicBezTo>
                  <a:pt x="11593" y="4078"/>
                  <a:pt x="11527" y="3976"/>
                  <a:pt x="11475" y="3976"/>
                </a:cubicBezTo>
                <a:cubicBezTo>
                  <a:pt x="11422" y="3976"/>
                  <a:pt x="11304" y="3811"/>
                  <a:pt x="11211" y="3608"/>
                </a:cubicBezTo>
                <a:cubicBezTo>
                  <a:pt x="11117" y="3405"/>
                  <a:pt x="10985" y="3240"/>
                  <a:pt x="10920" y="3240"/>
                </a:cubicBezTo>
                <a:cubicBezTo>
                  <a:pt x="10766" y="3240"/>
                  <a:pt x="10763" y="3920"/>
                  <a:pt x="10917" y="4031"/>
                </a:cubicBezTo>
                <a:cubicBezTo>
                  <a:pt x="11082" y="4151"/>
                  <a:pt x="11082" y="8453"/>
                  <a:pt x="10917" y="8712"/>
                </a:cubicBezTo>
                <a:cubicBezTo>
                  <a:pt x="10829" y="8848"/>
                  <a:pt x="10795" y="8831"/>
                  <a:pt x="10757" y="8644"/>
                </a:cubicBezTo>
                <a:cubicBezTo>
                  <a:pt x="10730" y="8514"/>
                  <a:pt x="10675" y="8446"/>
                  <a:pt x="10636" y="8491"/>
                </a:cubicBezTo>
                <a:cubicBezTo>
                  <a:pt x="10597" y="8536"/>
                  <a:pt x="10547" y="8473"/>
                  <a:pt x="10522" y="8350"/>
                </a:cubicBezTo>
                <a:cubicBezTo>
                  <a:pt x="10478" y="8133"/>
                  <a:pt x="9858" y="7489"/>
                  <a:pt x="9631" y="7424"/>
                </a:cubicBezTo>
                <a:cubicBezTo>
                  <a:pt x="9389" y="7354"/>
                  <a:pt x="9221" y="7675"/>
                  <a:pt x="9246" y="8160"/>
                </a:cubicBezTo>
                <a:cubicBezTo>
                  <a:pt x="9259" y="8418"/>
                  <a:pt x="9313" y="8626"/>
                  <a:pt x="9363" y="8626"/>
                </a:cubicBezTo>
                <a:cubicBezTo>
                  <a:pt x="9414" y="8626"/>
                  <a:pt x="9481" y="8675"/>
                  <a:pt x="9514" y="8736"/>
                </a:cubicBezTo>
                <a:cubicBezTo>
                  <a:pt x="9546" y="8797"/>
                  <a:pt x="9636" y="8847"/>
                  <a:pt x="9713" y="8847"/>
                </a:cubicBezTo>
                <a:cubicBezTo>
                  <a:pt x="9789" y="8847"/>
                  <a:pt x="9900" y="8979"/>
                  <a:pt x="9961" y="9141"/>
                </a:cubicBezTo>
                <a:cubicBezTo>
                  <a:pt x="10021" y="9303"/>
                  <a:pt x="10093" y="9395"/>
                  <a:pt x="10121" y="9344"/>
                </a:cubicBezTo>
                <a:cubicBezTo>
                  <a:pt x="10194" y="9205"/>
                  <a:pt x="10394" y="9560"/>
                  <a:pt x="10741" y="10442"/>
                </a:cubicBezTo>
                <a:lnTo>
                  <a:pt x="11047" y="11227"/>
                </a:lnTo>
                <a:lnTo>
                  <a:pt x="11041" y="14754"/>
                </a:lnTo>
                <a:cubicBezTo>
                  <a:pt x="11033" y="18447"/>
                  <a:pt x="11062" y="19036"/>
                  <a:pt x="11246" y="19036"/>
                </a:cubicBezTo>
                <a:cubicBezTo>
                  <a:pt x="11402" y="19036"/>
                  <a:pt x="11502" y="19622"/>
                  <a:pt x="11423" y="20066"/>
                </a:cubicBezTo>
                <a:cubicBezTo>
                  <a:pt x="11333" y="20568"/>
                  <a:pt x="11372" y="20918"/>
                  <a:pt x="11547" y="21158"/>
                </a:cubicBezTo>
                <a:cubicBezTo>
                  <a:pt x="11862" y="21592"/>
                  <a:pt x="12159" y="21124"/>
                  <a:pt x="12066" y="20343"/>
                </a:cubicBezTo>
                <a:cubicBezTo>
                  <a:pt x="12001" y="19806"/>
                  <a:pt x="12089" y="19257"/>
                  <a:pt x="12216" y="19404"/>
                </a:cubicBezTo>
                <a:cubicBezTo>
                  <a:pt x="12253" y="19448"/>
                  <a:pt x="12306" y="19414"/>
                  <a:pt x="12333" y="19330"/>
                </a:cubicBezTo>
                <a:cubicBezTo>
                  <a:pt x="12436" y="19019"/>
                  <a:pt x="12532" y="19371"/>
                  <a:pt x="12532" y="20066"/>
                </a:cubicBezTo>
                <a:cubicBezTo>
                  <a:pt x="12532" y="21041"/>
                  <a:pt x="12585" y="21250"/>
                  <a:pt x="12842" y="21250"/>
                </a:cubicBezTo>
                <a:cubicBezTo>
                  <a:pt x="13177" y="21250"/>
                  <a:pt x="13284" y="20912"/>
                  <a:pt x="13178" y="20171"/>
                </a:cubicBezTo>
                <a:cubicBezTo>
                  <a:pt x="13105" y="19656"/>
                  <a:pt x="13114" y="19509"/>
                  <a:pt x="13218" y="19294"/>
                </a:cubicBezTo>
                <a:cubicBezTo>
                  <a:pt x="13286" y="19151"/>
                  <a:pt x="13388" y="19036"/>
                  <a:pt x="13446" y="19036"/>
                </a:cubicBezTo>
                <a:cubicBezTo>
                  <a:pt x="13532" y="19036"/>
                  <a:pt x="13550" y="18324"/>
                  <a:pt x="13550" y="15257"/>
                </a:cubicBezTo>
                <a:cubicBezTo>
                  <a:pt x="13550" y="11572"/>
                  <a:pt x="13556" y="11476"/>
                  <a:pt x="13714" y="11399"/>
                </a:cubicBezTo>
                <a:cubicBezTo>
                  <a:pt x="13843" y="11335"/>
                  <a:pt x="13866" y="11238"/>
                  <a:pt x="13828" y="10914"/>
                </a:cubicBezTo>
                <a:cubicBezTo>
                  <a:pt x="13787" y="10563"/>
                  <a:pt x="13843" y="10394"/>
                  <a:pt x="14272" y="9607"/>
                </a:cubicBezTo>
                <a:cubicBezTo>
                  <a:pt x="14543" y="9109"/>
                  <a:pt x="14820" y="8701"/>
                  <a:pt x="14885" y="8699"/>
                </a:cubicBezTo>
                <a:cubicBezTo>
                  <a:pt x="15178" y="8694"/>
                  <a:pt x="15353" y="8007"/>
                  <a:pt x="15176" y="7558"/>
                </a:cubicBezTo>
                <a:cubicBezTo>
                  <a:pt x="15074" y="7303"/>
                  <a:pt x="14690" y="7327"/>
                  <a:pt x="14572" y="7595"/>
                </a:cubicBezTo>
                <a:cubicBezTo>
                  <a:pt x="14518" y="7717"/>
                  <a:pt x="14431" y="7816"/>
                  <a:pt x="14379" y="7816"/>
                </a:cubicBezTo>
                <a:cubicBezTo>
                  <a:pt x="14255" y="7816"/>
                  <a:pt x="13999" y="8371"/>
                  <a:pt x="13880" y="8896"/>
                </a:cubicBezTo>
                <a:cubicBezTo>
                  <a:pt x="13828" y="9125"/>
                  <a:pt x="13741" y="9291"/>
                  <a:pt x="13687" y="9258"/>
                </a:cubicBezTo>
                <a:cubicBezTo>
                  <a:pt x="13617" y="9213"/>
                  <a:pt x="13586" y="8514"/>
                  <a:pt x="13570" y="6663"/>
                </a:cubicBezTo>
                <a:lnTo>
                  <a:pt x="13547" y="4123"/>
                </a:lnTo>
                <a:lnTo>
                  <a:pt x="13792" y="3847"/>
                </a:lnTo>
                <a:cubicBezTo>
                  <a:pt x="14049" y="3553"/>
                  <a:pt x="14029" y="3446"/>
                  <a:pt x="13707" y="3375"/>
                </a:cubicBezTo>
                <a:cubicBezTo>
                  <a:pt x="13574" y="3346"/>
                  <a:pt x="13431" y="3480"/>
                  <a:pt x="13260" y="3786"/>
                </a:cubicBezTo>
                <a:cubicBezTo>
                  <a:pt x="12946" y="4347"/>
                  <a:pt x="12694" y="4496"/>
                  <a:pt x="12637" y="4154"/>
                </a:cubicBezTo>
                <a:cubicBezTo>
                  <a:pt x="12614" y="4018"/>
                  <a:pt x="12563" y="3770"/>
                  <a:pt x="12522" y="3608"/>
                </a:cubicBezTo>
                <a:cubicBezTo>
                  <a:pt x="12440" y="3280"/>
                  <a:pt x="12458" y="2938"/>
                  <a:pt x="12601" y="2283"/>
                </a:cubicBezTo>
                <a:cubicBezTo>
                  <a:pt x="12661" y="2004"/>
                  <a:pt x="12671" y="1737"/>
                  <a:pt x="12627" y="1547"/>
                </a:cubicBezTo>
                <a:cubicBezTo>
                  <a:pt x="12589" y="1382"/>
                  <a:pt x="12581" y="1036"/>
                  <a:pt x="12611" y="780"/>
                </a:cubicBezTo>
                <a:cubicBezTo>
                  <a:pt x="12656" y="382"/>
                  <a:pt x="12638" y="292"/>
                  <a:pt x="12477" y="154"/>
                </a:cubicBezTo>
                <a:cubicBezTo>
                  <a:pt x="12347" y="43"/>
                  <a:pt x="12229" y="-8"/>
                  <a:pt x="12137" y="1"/>
                </a:cubicBezTo>
                <a:close/>
                <a:moveTo>
                  <a:pt x="6877" y="6786"/>
                </a:moveTo>
                <a:cubicBezTo>
                  <a:pt x="6662" y="6786"/>
                  <a:pt x="6564" y="7004"/>
                  <a:pt x="6564" y="7485"/>
                </a:cubicBezTo>
                <a:cubicBezTo>
                  <a:pt x="6564" y="7672"/>
                  <a:pt x="6601" y="7655"/>
                  <a:pt x="6753" y="7387"/>
                </a:cubicBezTo>
                <a:cubicBezTo>
                  <a:pt x="6935" y="7064"/>
                  <a:pt x="7112" y="7069"/>
                  <a:pt x="7112" y="7399"/>
                </a:cubicBezTo>
                <a:cubicBezTo>
                  <a:pt x="7112" y="7485"/>
                  <a:pt x="6945" y="7946"/>
                  <a:pt x="6740" y="8423"/>
                </a:cubicBezTo>
                <a:cubicBezTo>
                  <a:pt x="6408" y="9195"/>
                  <a:pt x="6241" y="9393"/>
                  <a:pt x="5986" y="9307"/>
                </a:cubicBezTo>
                <a:cubicBezTo>
                  <a:pt x="5789" y="9240"/>
                  <a:pt x="5612" y="9490"/>
                  <a:pt x="5633" y="9804"/>
                </a:cubicBezTo>
                <a:cubicBezTo>
                  <a:pt x="5646" y="9988"/>
                  <a:pt x="5607" y="10253"/>
                  <a:pt x="5545" y="10393"/>
                </a:cubicBezTo>
                <a:cubicBezTo>
                  <a:pt x="5456" y="10594"/>
                  <a:pt x="5452" y="10703"/>
                  <a:pt x="5526" y="10926"/>
                </a:cubicBezTo>
                <a:cubicBezTo>
                  <a:pt x="5642" y="11275"/>
                  <a:pt x="5647" y="11754"/>
                  <a:pt x="5536" y="11883"/>
                </a:cubicBezTo>
                <a:cubicBezTo>
                  <a:pt x="5480" y="11948"/>
                  <a:pt x="5490" y="12058"/>
                  <a:pt x="5568" y="12221"/>
                </a:cubicBezTo>
                <a:cubicBezTo>
                  <a:pt x="5724" y="12547"/>
                  <a:pt x="5727" y="14850"/>
                  <a:pt x="5571" y="15269"/>
                </a:cubicBezTo>
                <a:cubicBezTo>
                  <a:pt x="5512" y="15430"/>
                  <a:pt x="5464" y="15665"/>
                  <a:pt x="5464" y="15797"/>
                </a:cubicBezTo>
                <a:cubicBezTo>
                  <a:pt x="5464" y="15929"/>
                  <a:pt x="5412" y="16230"/>
                  <a:pt x="5350" y="16466"/>
                </a:cubicBezTo>
                <a:cubicBezTo>
                  <a:pt x="5239" y="16884"/>
                  <a:pt x="5178" y="17306"/>
                  <a:pt x="5098" y="18238"/>
                </a:cubicBezTo>
                <a:cubicBezTo>
                  <a:pt x="5067" y="18604"/>
                  <a:pt x="5093" y="18713"/>
                  <a:pt x="5213" y="18772"/>
                </a:cubicBezTo>
                <a:cubicBezTo>
                  <a:pt x="5296" y="18813"/>
                  <a:pt x="5422" y="18786"/>
                  <a:pt x="5493" y="18711"/>
                </a:cubicBezTo>
                <a:cubicBezTo>
                  <a:pt x="5564" y="18636"/>
                  <a:pt x="5665" y="18630"/>
                  <a:pt x="5718" y="18692"/>
                </a:cubicBezTo>
                <a:cubicBezTo>
                  <a:pt x="5772" y="18755"/>
                  <a:pt x="5886" y="18806"/>
                  <a:pt x="5973" y="18809"/>
                </a:cubicBezTo>
                <a:cubicBezTo>
                  <a:pt x="6104" y="18814"/>
                  <a:pt x="6127" y="18898"/>
                  <a:pt x="6107" y="19330"/>
                </a:cubicBezTo>
                <a:cubicBezTo>
                  <a:pt x="6093" y="19615"/>
                  <a:pt x="6014" y="19956"/>
                  <a:pt x="5930" y="20091"/>
                </a:cubicBezTo>
                <a:cubicBezTo>
                  <a:pt x="5741" y="20396"/>
                  <a:pt x="5732" y="20929"/>
                  <a:pt x="5914" y="21189"/>
                </a:cubicBezTo>
                <a:cubicBezTo>
                  <a:pt x="6098" y="21452"/>
                  <a:pt x="6167" y="21446"/>
                  <a:pt x="6456" y="21115"/>
                </a:cubicBezTo>
                <a:cubicBezTo>
                  <a:pt x="6669" y="20871"/>
                  <a:pt x="6698" y="20760"/>
                  <a:pt x="6684" y="20269"/>
                </a:cubicBezTo>
                <a:cubicBezTo>
                  <a:pt x="6676" y="19957"/>
                  <a:pt x="6643" y="19586"/>
                  <a:pt x="6609" y="19447"/>
                </a:cubicBezTo>
                <a:cubicBezTo>
                  <a:pt x="6508" y="19024"/>
                  <a:pt x="6594" y="18843"/>
                  <a:pt x="6909" y="18827"/>
                </a:cubicBezTo>
                <a:cubicBezTo>
                  <a:pt x="7259" y="18809"/>
                  <a:pt x="7353" y="19064"/>
                  <a:pt x="7151" y="19484"/>
                </a:cubicBezTo>
                <a:cubicBezTo>
                  <a:pt x="7042" y="19710"/>
                  <a:pt x="7032" y="19814"/>
                  <a:pt x="7105" y="19981"/>
                </a:cubicBezTo>
                <a:cubicBezTo>
                  <a:pt x="7166" y="20117"/>
                  <a:pt x="7169" y="20222"/>
                  <a:pt x="7118" y="20281"/>
                </a:cubicBezTo>
                <a:cubicBezTo>
                  <a:pt x="7019" y="20397"/>
                  <a:pt x="7095" y="20772"/>
                  <a:pt x="7291" y="21140"/>
                </a:cubicBezTo>
                <a:cubicBezTo>
                  <a:pt x="7430" y="21400"/>
                  <a:pt x="7466" y="21409"/>
                  <a:pt x="7729" y="21220"/>
                </a:cubicBezTo>
                <a:cubicBezTo>
                  <a:pt x="7964" y="21050"/>
                  <a:pt x="8010" y="20946"/>
                  <a:pt x="7990" y="20649"/>
                </a:cubicBezTo>
                <a:cubicBezTo>
                  <a:pt x="7976" y="20451"/>
                  <a:pt x="7900" y="20117"/>
                  <a:pt x="7820" y="19907"/>
                </a:cubicBezTo>
                <a:cubicBezTo>
                  <a:pt x="7740" y="19697"/>
                  <a:pt x="7665" y="19367"/>
                  <a:pt x="7650" y="19171"/>
                </a:cubicBezTo>
                <a:cubicBezTo>
                  <a:pt x="7625" y="18829"/>
                  <a:pt x="7643" y="18812"/>
                  <a:pt x="8120" y="18791"/>
                </a:cubicBezTo>
                <a:cubicBezTo>
                  <a:pt x="8393" y="18778"/>
                  <a:pt x="8632" y="18735"/>
                  <a:pt x="8655" y="18692"/>
                </a:cubicBezTo>
                <a:cubicBezTo>
                  <a:pt x="8763" y="18490"/>
                  <a:pt x="8683" y="17508"/>
                  <a:pt x="8486" y="16619"/>
                </a:cubicBezTo>
                <a:cubicBezTo>
                  <a:pt x="8420" y="16324"/>
                  <a:pt x="8366" y="16052"/>
                  <a:pt x="8365" y="16012"/>
                </a:cubicBezTo>
                <a:cubicBezTo>
                  <a:pt x="8363" y="15912"/>
                  <a:pt x="8289" y="15479"/>
                  <a:pt x="8212" y="15122"/>
                </a:cubicBezTo>
                <a:cubicBezTo>
                  <a:pt x="8176" y="14960"/>
                  <a:pt x="8153" y="14010"/>
                  <a:pt x="8159" y="13012"/>
                </a:cubicBezTo>
                <a:cubicBezTo>
                  <a:pt x="8169" y="11623"/>
                  <a:pt x="8198" y="11173"/>
                  <a:pt x="8283" y="11073"/>
                </a:cubicBezTo>
                <a:cubicBezTo>
                  <a:pt x="8378" y="10963"/>
                  <a:pt x="8374" y="10884"/>
                  <a:pt x="8260" y="10558"/>
                </a:cubicBezTo>
                <a:cubicBezTo>
                  <a:pt x="8165" y="10284"/>
                  <a:pt x="8151" y="10097"/>
                  <a:pt x="8205" y="9908"/>
                </a:cubicBezTo>
                <a:cubicBezTo>
                  <a:pt x="8262" y="9707"/>
                  <a:pt x="8242" y="9604"/>
                  <a:pt x="8130" y="9472"/>
                </a:cubicBezTo>
                <a:cubicBezTo>
                  <a:pt x="8027" y="9351"/>
                  <a:pt x="7967" y="9344"/>
                  <a:pt x="7931" y="9454"/>
                </a:cubicBezTo>
                <a:cubicBezTo>
                  <a:pt x="7894" y="9565"/>
                  <a:pt x="7854" y="9567"/>
                  <a:pt x="7794" y="9454"/>
                </a:cubicBezTo>
                <a:cubicBezTo>
                  <a:pt x="7747" y="9366"/>
                  <a:pt x="7627" y="9295"/>
                  <a:pt x="7526" y="9295"/>
                </a:cubicBezTo>
                <a:cubicBezTo>
                  <a:pt x="7426" y="9295"/>
                  <a:pt x="7323" y="9195"/>
                  <a:pt x="7298" y="9074"/>
                </a:cubicBezTo>
                <a:cubicBezTo>
                  <a:pt x="7273" y="8952"/>
                  <a:pt x="7188" y="8847"/>
                  <a:pt x="7109" y="8847"/>
                </a:cubicBezTo>
                <a:cubicBezTo>
                  <a:pt x="6896" y="8847"/>
                  <a:pt x="6848" y="8591"/>
                  <a:pt x="7027" y="8411"/>
                </a:cubicBezTo>
                <a:cubicBezTo>
                  <a:pt x="7221" y="8216"/>
                  <a:pt x="7327" y="7309"/>
                  <a:pt x="7190" y="7000"/>
                </a:cubicBezTo>
                <a:cubicBezTo>
                  <a:pt x="7137" y="6879"/>
                  <a:pt x="6996" y="6786"/>
                  <a:pt x="6877" y="6786"/>
                </a:cubicBezTo>
                <a:close/>
                <a:moveTo>
                  <a:pt x="19366" y="6786"/>
                </a:moveTo>
                <a:cubicBezTo>
                  <a:pt x="19322" y="6786"/>
                  <a:pt x="19234" y="6984"/>
                  <a:pt x="19167" y="7227"/>
                </a:cubicBezTo>
                <a:cubicBezTo>
                  <a:pt x="19100" y="7471"/>
                  <a:pt x="19017" y="7669"/>
                  <a:pt x="18984" y="7669"/>
                </a:cubicBezTo>
                <a:cubicBezTo>
                  <a:pt x="18951" y="7669"/>
                  <a:pt x="18918" y="7838"/>
                  <a:pt x="18909" y="8043"/>
                </a:cubicBezTo>
                <a:cubicBezTo>
                  <a:pt x="18897" y="8320"/>
                  <a:pt x="18943" y="8448"/>
                  <a:pt x="19088" y="8552"/>
                </a:cubicBezTo>
                <a:cubicBezTo>
                  <a:pt x="19196" y="8629"/>
                  <a:pt x="19284" y="8763"/>
                  <a:pt x="19284" y="8847"/>
                </a:cubicBezTo>
                <a:cubicBezTo>
                  <a:pt x="19284" y="9064"/>
                  <a:pt x="19343" y="9031"/>
                  <a:pt x="19499" y="8736"/>
                </a:cubicBezTo>
                <a:cubicBezTo>
                  <a:pt x="19664" y="8428"/>
                  <a:pt x="19576" y="7876"/>
                  <a:pt x="19343" y="7761"/>
                </a:cubicBezTo>
                <a:cubicBezTo>
                  <a:pt x="19206" y="7694"/>
                  <a:pt x="19203" y="7666"/>
                  <a:pt x="19320" y="7239"/>
                </a:cubicBezTo>
                <a:cubicBezTo>
                  <a:pt x="19389" y="6990"/>
                  <a:pt x="19409" y="6786"/>
                  <a:pt x="19366" y="6786"/>
                </a:cubicBezTo>
                <a:close/>
                <a:moveTo>
                  <a:pt x="18018" y="8859"/>
                </a:moveTo>
                <a:lnTo>
                  <a:pt x="17339" y="8877"/>
                </a:lnTo>
                <a:cubicBezTo>
                  <a:pt x="16732" y="8894"/>
                  <a:pt x="16643" y="8937"/>
                  <a:pt x="16487" y="9252"/>
                </a:cubicBezTo>
                <a:cubicBezTo>
                  <a:pt x="16363" y="9504"/>
                  <a:pt x="16253" y="9587"/>
                  <a:pt x="16093" y="9546"/>
                </a:cubicBezTo>
                <a:cubicBezTo>
                  <a:pt x="15737" y="9456"/>
                  <a:pt x="15607" y="10009"/>
                  <a:pt x="15610" y="11601"/>
                </a:cubicBezTo>
                <a:cubicBezTo>
                  <a:pt x="15613" y="13761"/>
                  <a:pt x="15450" y="15865"/>
                  <a:pt x="15303" y="15588"/>
                </a:cubicBezTo>
                <a:cubicBezTo>
                  <a:pt x="15275" y="15537"/>
                  <a:pt x="15214" y="15641"/>
                  <a:pt x="15166" y="15821"/>
                </a:cubicBezTo>
                <a:cubicBezTo>
                  <a:pt x="15118" y="16002"/>
                  <a:pt x="15010" y="16217"/>
                  <a:pt x="14924" y="16300"/>
                </a:cubicBezTo>
                <a:cubicBezTo>
                  <a:pt x="14344" y="16862"/>
                  <a:pt x="14105" y="17579"/>
                  <a:pt x="14363" y="17981"/>
                </a:cubicBezTo>
                <a:cubicBezTo>
                  <a:pt x="14532" y="18245"/>
                  <a:pt x="14979" y="17985"/>
                  <a:pt x="15195" y="17496"/>
                </a:cubicBezTo>
                <a:cubicBezTo>
                  <a:pt x="15417" y="16994"/>
                  <a:pt x="15514" y="17656"/>
                  <a:pt x="15345" y="18533"/>
                </a:cubicBezTo>
                <a:cubicBezTo>
                  <a:pt x="15209" y="19242"/>
                  <a:pt x="15338" y="19462"/>
                  <a:pt x="15893" y="19453"/>
                </a:cubicBezTo>
                <a:cubicBezTo>
                  <a:pt x="16531" y="19443"/>
                  <a:pt x="16968" y="19823"/>
                  <a:pt x="16690" y="20146"/>
                </a:cubicBezTo>
                <a:cubicBezTo>
                  <a:pt x="16645" y="20199"/>
                  <a:pt x="16619" y="20454"/>
                  <a:pt x="16634" y="20711"/>
                </a:cubicBezTo>
                <a:cubicBezTo>
                  <a:pt x="16656" y="21083"/>
                  <a:pt x="16705" y="21184"/>
                  <a:pt x="16863" y="21220"/>
                </a:cubicBezTo>
                <a:cubicBezTo>
                  <a:pt x="17108" y="21275"/>
                  <a:pt x="17255" y="20958"/>
                  <a:pt x="17316" y="20244"/>
                </a:cubicBezTo>
                <a:cubicBezTo>
                  <a:pt x="17359" y="19747"/>
                  <a:pt x="17387" y="19695"/>
                  <a:pt x="17636" y="19655"/>
                </a:cubicBezTo>
                <a:cubicBezTo>
                  <a:pt x="17787" y="19632"/>
                  <a:pt x="18051" y="19667"/>
                  <a:pt x="18223" y="19735"/>
                </a:cubicBezTo>
                <a:cubicBezTo>
                  <a:pt x="18515" y="19850"/>
                  <a:pt x="18540" y="19904"/>
                  <a:pt x="18579" y="20447"/>
                </a:cubicBezTo>
                <a:cubicBezTo>
                  <a:pt x="18602" y="20768"/>
                  <a:pt x="18647" y="21105"/>
                  <a:pt x="18677" y="21195"/>
                </a:cubicBezTo>
                <a:cubicBezTo>
                  <a:pt x="18707" y="21286"/>
                  <a:pt x="18819" y="21326"/>
                  <a:pt x="18928" y="21287"/>
                </a:cubicBezTo>
                <a:cubicBezTo>
                  <a:pt x="19122" y="21218"/>
                  <a:pt x="19136" y="21162"/>
                  <a:pt x="19160" y="20287"/>
                </a:cubicBezTo>
                <a:cubicBezTo>
                  <a:pt x="19167" y="20049"/>
                  <a:pt x="19218" y="19999"/>
                  <a:pt x="19428" y="20017"/>
                </a:cubicBezTo>
                <a:cubicBezTo>
                  <a:pt x="19571" y="20030"/>
                  <a:pt x="19750" y="20146"/>
                  <a:pt x="19826" y="20275"/>
                </a:cubicBezTo>
                <a:cubicBezTo>
                  <a:pt x="19953" y="20491"/>
                  <a:pt x="20395" y="20628"/>
                  <a:pt x="20283" y="20416"/>
                </a:cubicBezTo>
                <a:cubicBezTo>
                  <a:pt x="20255" y="20365"/>
                  <a:pt x="20285" y="20187"/>
                  <a:pt x="20348" y="20017"/>
                </a:cubicBezTo>
                <a:cubicBezTo>
                  <a:pt x="20411" y="19848"/>
                  <a:pt x="20462" y="19526"/>
                  <a:pt x="20462" y="19306"/>
                </a:cubicBezTo>
                <a:cubicBezTo>
                  <a:pt x="20462" y="19086"/>
                  <a:pt x="20500" y="18718"/>
                  <a:pt x="20547" y="18490"/>
                </a:cubicBezTo>
                <a:lnTo>
                  <a:pt x="20632" y="18079"/>
                </a:lnTo>
                <a:lnTo>
                  <a:pt x="20802" y="18465"/>
                </a:lnTo>
                <a:cubicBezTo>
                  <a:pt x="21001" y="18918"/>
                  <a:pt x="21283" y="19217"/>
                  <a:pt x="21363" y="19067"/>
                </a:cubicBezTo>
                <a:cubicBezTo>
                  <a:pt x="21394" y="19009"/>
                  <a:pt x="21459" y="18963"/>
                  <a:pt x="21510" y="18962"/>
                </a:cubicBezTo>
                <a:cubicBezTo>
                  <a:pt x="21563" y="18962"/>
                  <a:pt x="21595" y="18760"/>
                  <a:pt x="21588" y="18472"/>
                </a:cubicBezTo>
                <a:cubicBezTo>
                  <a:pt x="21578" y="18077"/>
                  <a:pt x="21484" y="17807"/>
                  <a:pt x="21098" y="17116"/>
                </a:cubicBezTo>
                <a:cubicBezTo>
                  <a:pt x="20577" y="16180"/>
                  <a:pt x="20589" y="16264"/>
                  <a:pt x="20619" y="14239"/>
                </a:cubicBezTo>
                <a:cubicBezTo>
                  <a:pt x="20654" y="11816"/>
                  <a:pt x="20682" y="10971"/>
                  <a:pt x="20730" y="10761"/>
                </a:cubicBezTo>
                <a:cubicBezTo>
                  <a:pt x="20767" y="10596"/>
                  <a:pt x="20709" y="10472"/>
                  <a:pt x="20524" y="10319"/>
                </a:cubicBezTo>
                <a:cubicBezTo>
                  <a:pt x="20382" y="10202"/>
                  <a:pt x="20266" y="10005"/>
                  <a:pt x="20266" y="9883"/>
                </a:cubicBezTo>
                <a:cubicBezTo>
                  <a:pt x="20266" y="9670"/>
                  <a:pt x="20084" y="9574"/>
                  <a:pt x="19695" y="9583"/>
                </a:cubicBezTo>
                <a:cubicBezTo>
                  <a:pt x="19597" y="9585"/>
                  <a:pt x="19497" y="9489"/>
                  <a:pt x="19473" y="9374"/>
                </a:cubicBezTo>
                <a:cubicBezTo>
                  <a:pt x="19415" y="9087"/>
                  <a:pt x="18892" y="9244"/>
                  <a:pt x="18736" y="9595"/>
                </a:cubicBezTo>
                <a:cubicBezTo>
                  <a:pt x="18671" y="9741"/>
                  <a:pt x="18492" y="9881"/>
                  <a:pt x="18341" y="9908"/>
                </a:cubicBezTo>
                <a:cubicBezTo>
                  <a:pt x="18075" y="9954"/>
                  <a:pt x="18067" y="9941"/>
                  <a:pt x="18044" y="9411"/>
                </a:cubicBezTo>
                <a:lnTo>
                  <a:pt x="18018" y="8859"/>
                </a:lnTo>
                <a:close/>
                <a:moveTo>
                  <a:pt x="2249" y="9736"/>
                </a:moveTo>
                <a:cubicBezTo>
                  <a:pt x="2134" y="9736"/>
                  <a:pt x="2091" y="10134"/>
                  <a:pt x="2057" y="11484"/>
                </a:cubicBezTo>
                <a:lnTo>
                  <a:pt x="2027" y="12717"/>
                </a:lnTo>
                <a:lnTo>
                  <a:pt x="1620" y="12779"/>
                </a:lnTo>
                <a:cubicBezTo>
                  <a:pt x="1396" y="12812"/>
                  <a:pt x="1146" y="12772"/>
                  <a:pt x="1062" y="12687"/>
                </a:cubicBezTo>
                <a:cubicBezTo>
                  <a:pt x="950" y="12575"/>
                  <a:pt x="854" y="12587"/>
                  <a:pt x="709" y="12730"/>
                </a:cubicBezTo>
                <a:cubicBezTo>
                  <a:pt x="511" y="12924"/>
                  <a:pt x="508" y="12949"/>
                  <a:pt x="477" y="15036"/>
                </a:cubicBezTo>
                <a:cubicBezTo>
                  <a:pt x="455" y="16558"/>
                  <a:pt x="416" y="17217"/>
                  <a:pt x="337" y="17392"/>
                </a:cubicBezTo>
                <a:cubicBezTo>
                  <a:pt x="205" y="17684"/>
                  <a:pt x="16" y="18545"/>
                  <a:pt x="1" y="18925"/>
                </a:cubicBezTo>
                <a:cubicBezTo>
                  <a:pt x="-5" y="19077"/>
                  <a:pt x="47" y="19251"/>
                  <a:pt x="115" y="19318"/>
                </a:cubicBezTo>
                <a:cubicBezTo>
                  <a:pt x="257" y="19457"/>
                  <a:pt x="590" y="19272"/>
                  <a:pt x="605" y="19042"/>
                </a:cubicBezTo>
                <a:cubicBezTo>
                  <a:pt x="610" y="18958"/>
                  <a:pt x="619" y="18805"/>
                  <a:pt x="624" y="18705"/>
                </a:cubicBezTo>
                <a:cubicBezTo>
                  <a:pt x="630" y="18604"/>
                  <a:pt x="734" y="18434"/>
                  <a:pt x="856" y="18324"/>
                </a:cubicBezTo>
                <a:cubicBezTo>
                  <a:pt x="1050" y="18149"/>
                  <a:pt x="1094" y="18158"/>
                  <a:pt x="1225" y="18380"/>
                </a:cubicBezTo>
                <a:cubicBezTo>
                  <a:pt x="1337" y="18571"/>
                  <a:pt x="1355" y="18696"/>
                  <a:pt x="1296" y="18901"/>
                </a:cubicBezTo>
                <a:cubicBezTo>
                  <a:pt x="1201" y="19235"/>
                  <a:pt x="1122" y="20765"/>
                  <a:pt x="1189" y="20968"/>
                </a:cubicBezTo>
                <a:cubicBezTo>
                  <a:pt x="1216" y="21050"/>
                  <a:pt x="1349" y="21097"/>
                  <a:pt x="1486" y="21073"/>
                </a:cubicBezTo>
                <a:cubicBezTo>
                  <a:pt x="1734" y="21027"/>
                  <a:pt x="1733" y="21025"/>
                  <a:pt x="1714" y="20214"/>
                </a:cubicBezTo>
                <a:cubicBezTo>
                  <a:pt x="1704" y="19767"/>
                  <a:pt x="1686" y="19174"/>
                  <a:pt x="1675" y="18895"/>
                </a:cubicBezTo>
                <a:cubicBezTo>
                  <a:pt x="1656" y="18426"/>
                  <a:pt x="1673" y="18386"/>
                  <a:pt x="1890" y="18361"/>
                </a:cubicBezTo>
                <a:cubicBezTo>
                  <a:pt x="2020" y="18346"/>
                  <a:pt x="2206" y="18396"/>
                  <a:pt x="2305" y="18465"/>
                </a:cubicBezTo>
                <a:cubicBezTo>
                  <a:pt x="2475" y="18586"/>
                  <a:pt x="2483" y="18654"/>
                  <a:pt x="2461" y="19809"/>
                </a:cubicBezTo>
                <a:lnTo>
                  <a:pt x="2439" y="21030"/>
                </a:lnTo>
                <a:lnTo>
                  <a:pt x="2713" y="21030"/>
                </a:lnTo>
                <a:lnTo>
                  <a:pt x="2990" y="21030"/>
                </a:lnTo>
                <a:lnTo>
                  <a:pt x="2974" y="20367"/>
                </a:lnTo>
                <a:cubicBezTo>
                  <a:pt x="2966" y="20002"/>
                  <a:pt x="2936" y="19533"/>
                  <a:pt x="2909" y="19330"/>
                </a:cubicBezTo>
                <a:cubicBezTo>
                  <a:pt x="2812" y="18614"/>
                  <a:pt x="2827" y="18538"/>
                  <a:pt x="3085" y="18435"/>
                </a:cubicBezTo>
                <a:cubicBezTo>
                  <a:pt x="3400" y="18309"/>
                  <a:pt x="3561" y="18522"/>
                  <a:pt x="3594" y="19110"/>
                </a:cubicBezTo>
                <a:cubicBezTo>
                  <a:pt x="3615" y="19490"/>
                  <a:pt x="3652" y="19561"/>
                  <a:pt x="3871" y="19600"/>
                </a:cubicBezTo>
                <a:cubicBezTo>
                  <a:pt x="4113" y="19644"/>
                  <a:pt x="4129" y="19618"/>
                  <a:pt x="4129" y="19152"/>
                </a:cubicBezTo>
                <a:cubicBezTo>
                  <a:pt x="4129" y="18882"/>
                  <a:pt x="4060" y="18422"/>
                  <a:pt x="3976" y="18128"/>
                </a:cubicBezTo>
                <a:cubicBezTo>
                  <a:pt x="3892" y="17834"/>
                  <a:pt x="3841" y="17553"/>
                  <a:pt x="3865" y="17508"/>
                </a:cubicBezTo>
                <a:cubicBezTo>
                  <a:pt x="3889" y="17464"/>
                  <a:pt x="3828" y="17209"/>
                  <a:pt x="3728" y="16944"/>
                </a:cubicBezTo>
                <a:cubicBezTo>
                  <a:pt x="3563" y="16509"/>
                  <a:pt x="3545" y="16329"/>
                  <a:pt x="3565" y="15085"/>
                </a:cubicBezTo>
                <a:cubicBezTo>
                  <a:pt x="3592" y="13325"/>
                  <a:pt x="3497" y="12842"/>
                  <a:pt x="3108" y="12810"/>
                </a:cubicBezTo>
                <a:cubicBezTo>
                  <a:pt x="2956" y="12797"/>
                  <a:pt x="2707" y="12779"/>
                  <a:pt x="2556" y="12767"/>
                </a:cubicBezTo>
                <a:lnTo>
                  <a:pt x="2282" y="12742"/>
                </a:lnTo>
                <a:lnTo>
                  <a:pt x="2305" y="11239"/>
                </a:lnTo>
                <a:cubicBezTo>
                  <a:pt x="2318" y="10341"/>
                  <a:pt x="2295" y="9736"/>
                  <a:pt x="2249" y="9736"/>
                </a:cubicBezTo>
                <a:close/>
              </a:path>
            </a:pathLst>
          </a:custGeom>
          <a:ln w="12700">
            <a:miter lim="400000"/>
          </a:ln>
        </p:spPr>
      </p:pic>
      <p:sp>
        <p:nvSpPr>
          <p:cNvPr id="168" name="A number a week 0-4…"/>
          <p:cNvSpPr txBox="1"/>
          <p:nvPr/>
        </p:nvSpPr>
        <p:spPr>
          <a:xfrm>
            <a:off x="9811294" y="1832068"/>
            <a:ext cx="2778799" cy="17030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Numbers</a:t>
            </a:r>
            <a:endParaRPr dirty="0"/>
          </a:p>
          <a:p>
            <a:pPr algn="just">
              <a:defRPr sz="1400" b="0">
                <a:latin typeface="Noteworthy Light"/>
                <a:ea typeface="Noteworthy Light"/>
                <a:cs typeface="Noteworthy Light"/>
                <a:sym typeface="Noteworthy Light"/>
              </a:defRPr>
            </a:pPr>
            <a:r>
              <a:rPr lang="en-GB" dirty="0"/>
              <a:t>We </a:t>
            </a:r>
            <a:r>
              <a:rPr dirty="0"/>
              <a:t>will </a:t>
            </a:r>
            <a:r>
              <a:rPr lang="en-GB" dirty="0"/>
              <a:t>continue to learn our numbers and represent them in different ways. Using objects, ten frames and number lines. We will play games that involve counting and numbers.</a:t>
            </a:r>
            <a:endParaRPr dirty="0"/>
          </a:p>
        </p:txBody>
      </p:sp>
      <p:pic>
        <p:nvPicPr>
          <p:cNvPr id="169" name="Image" descr="Image"/>
          <p:cNvPicPr>
            <a:picLocks noChangeAspect="1"/>
          </p:cNvPicPr>
          <p:nvPr/>
        </p:nvPicPr>
        <p:blipFill>
          <a:blip r:embed="rId12">
            <a:alphaModFix amt="60234"/>
            <a:extLst/>
          </a:blip>
          <a:stretch>
            <a:fillRect/>
          </a:stretch>
        </p:blipFill>
        <p:spPr>
          <a:xfrm>
            <a:off x="7900048" y="3960001"/>
            <a:ext cx="1249208" cy="828279"/>
          </a:xfrm>
          <a:prstGeom prst="rect">
            <a:avLst/>
          </a:prstGeom>
          <a:ln w="12700">
            <a:miter lim="400000"/>
          </a:ln>
        </p:spPr>
      </p:pic>
      <p:sp>
        <p:nvSpPr>
          <p:cNvPr id="170" name="AT HOME: Practice asking your children if they would like something: for example- Would you like the M-I-L-K?"/>
          <p:cNvSpPr txBox="1"/>
          <p:nvPr/>
        </p:nvSpPr>
        <p:spPr>
          <a:xfrm>
            <a:off x="2492212" y="8341852"/>
            <a:ext cx="1459878" cy="15471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t>AT HOME: Practice asking your children if they would like something: for example- Would you like the M-I-L-K?</a:t>
            </a:r>
          </a:p>
        </p:txBody>
      </p:sp>
      <p:pic>
        <p:nvPicPr>
          <p:cNvPr id="171" name="Screenshot 2021-08-04 at 12.50.43.png" descr="Screenshot 2021-08-04 at 12.50.43.png"/>
          <p:cNvPicPr>
            <a:picLocks noChangeAspect="1"/>
          </p:cNvPicPr>
          <p:nvPr/>
        </p:nvPicPr>
        <p:blipFill>
          <a:blip r:embed="rId13">
            <a:alphaModFix amt="74236"/>
            <a:extLst/>
          </a:blip>
          <a:srcRect l="3278" r="3278"/>
          <a:stretch>
            <a:fillRect/>
          </a:stretch>
        </p:blipFill>
        <p:spPr>
          <a:xfrm>
            <a:off x="12842748" y="520048"/>
            <a:ext cx="4011132" cy="596901"/>
          </a:xfrm>
          <a:prstGeom prst="rect">
            <a:avLst/>
          </a:prstGeom>
          <a:ln w="12700">
            <a:miter lim="400000"/>
          </a:ln>
        </p:spPr>
      </p:pic>
      <p:sp>
        <p:nvSpPr>
          <p:cNvPr id="172" name="Comparing quantities…"/>
          <p:cNvSpPr txBox="1"/>
          <p:nvPr/>
        </p:nvSpPr>
        <p:spPr>
          <a:xfrm>
            <a:off x="12950642" y="1844867"/>
            <a:ext cx="3795344" cy="1056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Greater than and less than</a:t>
            </a:r>
            <a:endParaRPr dirty="0"/>
          </a:p>
          <a:p>
            <a:pPr algn="just">
              <a:defRPr sz="1400" b="0">
                <a:latin typeface="Noteworthy Light"/>
                <a:ea typeface="Noteworthy Light"/>
                <a:cs typeface="Noteworthy Light"/>
                <a:sym typeface="Noteworthy Light"/>
              </a:defRPr>
            </a:pPr>
            <a:r>
              <a:rPr dirty="0"/>
              <a:t>We will be looking at quantities asking questions </a:t>
            </a:r>
            <a:r>
              <a:rPr lang="en-GB" dirty="0"/>
              <a:t>.</a:t>
            </a:r>
            <a:endParaRPr dirty="0"/>
          </a:p>
          <a:p>
            <a:pPr algn="just">
              <a:defRPr sz="1400" b="0">
                <a:latin typeface="Noteworthy Light"/>
                <a:ea typeface="Noteworthy Light"/>
                <a:cs typeface="Noteworthy Light"/>
                <a:sym typeface="Noteworthy Light"/>
              </a:defRPr>
            </a:pPr>
            <a:r>
              <a:rPr lang="en-GB" dirty="0"/>
              <a:t>Which is greater? Which is fewer? Which is the same?</a:t>
            </a:r>
            <a:endParaRPr dirty="0"/>
          </a:p>
        </p:txBody>
      </p:sp>
      <p:pic>
        <p:nvPicPr>
          <p:cNvPr id="173" name="Screenshot 2021-08-04 at 12.54.03.png" descr="Screenshot 2021-08-04 at 12.54.03.png"/>
          <p:cNvPicPr>
            <a:picLocks noChangeAspect="1"/>
          </p:cNvPicPr>
          <p:nvPr/>
        </p:nvPicPr>
        <p:blipFill>
          <a:blip r:embed="rId14">
            <a:alphaModFix amt="69044"/>
            <a:extLst/>
          </a:blip>
          <a:stretch>
            <a:fillRect/>
          </a:stretch>
        </p:blipFill>
        <p:spPr>
          <a:xfrm>
            <a:off x="16996288" y="3589019"/>
            <a:ext cx="1879601" cy="952501"/>
          </a:xfrm>
          <a:prstGeom prst="rect">
            <a:avLst/>
          </a:prstGeom>
          <a:ln w="12700">
            <a:miter lim="400000"/>
          </a:ln>
        </p:spPr>
      </p:pic>
      <p:sp>
        <p:nvSpPr>
          <p:cNvPr id="174" name="Patterns:…"/>
          <p:cNvSpPr txBox="1"/>
          <p:nvPr/>
        </p:nvSpPr>
        <p:spPr>
          <a:xfrm>
            <a:off x="16827692" y="1521804"/>
            <a:ext cx="2066270" cy="23087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Patterns:</a:t>
            </a:r>
          </a:p>
          <a:p>
            <a:pPr algn="just">
              <a:defRPr sz="2000" b="0">
                <a:latin typeface="Noteworthy Bold"/>
                <a:ea typeface="Noteworthy Bold"/>
                <a:cs typeface="Noteworthy Bold"/>
                <a:sym typeface="Noteworthy Bold"/>
              </a:defRPr>
            </a:pPr>
            <a:r>
              <a:rPr dirty="0"/>
              <a:t>Odd one out</a:t>
            </a:r>
          </a:p>
          <a:p>
            <a:pPr algn="just">
              <a:defRPr sz="1400" b="0">
                <a:latin typeface="Noteworthy Light"/>
                <a:ea typeface="Noteworthy Light"/>
                <a:cs typeface="Noteworthy Light"/>
                <a:sym typeface="Noteworthy Light"/>
              </a:defRPr>
            </a:pPr>
            <a:r>
              <a:rPr dirty="0"/>
              <a:t>We will explore patterns and concepts behind patterns. </a:t>
            </a:r>
          </a:p>
          <a:p>
            <a:pPr algn="just">
              <a:defRPr sz="1400" b="0">
                <a:latin typeface="Noteworthy Light"/>
                <a:ea typeface="Noteworthy Light"/>
                <a:cs typeface="Noteworthy Light"/>
                <a:sym typeface="Noteworthy Light"/>
              </a:defRPr>
            </a:pPr>
            <a:r>
              <a:rPr dirty="0"/>
              <a:t>We will look at what the similarities are and what the odd one out might be.</a:t>
            </a:r>
          </a:p>
        </p:txBody>
      </p:sp>
      <p:pic>
        <p:nvPicPr>
          <p:cNvPr id="175" name="Screenshot 2021-08-04 at 12.56.44.png" descr="Screenshot 2021-08-04 at 12.56.44.png"/>
          <p:cNvPicPr>
            <a:picLocks noChangeAspect="1"/>
          </p:cNvPicPr>
          <p:nvPr/>
        </p:nvPicPr>
        <p:blipFill>
          <a:blip r:embed="rId15">
            <a:extLst/>
          </a:blip>
          <a:stretch>
            <a:fillRect/>
          </a:stretch>
        </p:blipFill>
        <p:spPr>
          <a:xfrm>
            <a:off x="17390222" y="4916656"/>
            <a:ext cx="1358901" cy="723901"/>
          </a:xfrm>
          <a:prstGeom prst="rect">
            <a:avLst/>
          </a:prstGeom>
          <a:ln w="12700">
            <a:miter lim="400000"/>
          </a:ln>
        </p:spPr>
      </p:pic>
      <p:sp>
        <p:nvSpPr>
          <p:cNvPr id="176" name="Matching…"/>
          <p:cNvSpPr txBox="1"/>
          <p:nvPr/>
        </p:nvSpPr>
        <p:spPr>
          <a:xfrm>
            <a:off x="15777024" y="4186888"/>
            <a:ext cx="3154391" cy="134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t>Matching</a:t>
            </a:r>
          </a:p>
          <a:p>
            <a:pPr algn="just">
              <a:defRPr sz="1400" b="0">
                <a:latin typeface="Noteworthy Light"/>
                <a:ea typeface="Noteworthy Light"/>
                <a:cs typeface="Noteworthy Light"/>
                <a:sym typeface="Noteworthy Light"/>
              </a:defRPr>
            </a:pPr>
            <a:r>
              <a:t>The children will explore matching- can you find my other half? </a:t>
            </a:r>
          </a:p>
          <a:p>
            <a:pPr algn="just">
              <a:defRPr sz="1400" b="0">
                <a:latin typeface="Noteworthy Light"/>
                <a:ea typeface="Noteworthy Light"/>
                <a:cs typeface="Noteworthy Light"/>
                <a:sym typeface="Noteworthy Light"/>
              </a:defRPr>
            </a:pPr>
            <a:r>
              <a:t>Is it the same?</a:t>
            </a:r>
          </a:p>
        </p:txBody>
      </p:sp>
      <p:sp>
        <p:nvSpPr>
          <p:cNvPr id="177" name="Sorting…"/>
          <p:cNvSpPr txBox="1"/>
          <p:nvPr/>
        </p:nvSpPr>
        <p:spPr>
          <a:xfrm>
            <a:off x="12521891" y="4577677"/>
            <a:ext cx="2623686"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dirty="0"/>
          </a:p>
        </p:txBody>
      </p:sp>
      <p:sp>
        <p:nvSpPr>
          <p:cNvPr id="178" name="Capacity…"/>
          <p:cNvSpPr txBox="1"/>
          <p:nvPr/>
        </p:nvSpPr>
        <p:spPr>
          <a:xfrm>
            <a:off x="13946834" y="2664694"/>
            <a:ext cx="2778800" cy="134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Capacity</a:t>
            </a:r>
          </a:p>
          <a:p>
            <a:pPr algn="just">
              <a:defRPr sz="1400" b="0">
                <a:latin typeface="Noteworthy Light"/>
                <a:ea typeface="Noteworthy Light"/>
                <a:cs typeface="Noteworthy Light"/>
                <a:sym typeface="Noteworthy Light"/>
              </a:defRPr>
            </a:pPr>
            <a:r>
              <a:rPr dirty="0"/>
              <a:t>We will look at capacity of different things looking at  Equal/not equal, amount, how many?</a:t>
            </a:r>
          </a:p>
        </p:txBody>
      </p:sp>
      <p:pic>
        <p:nvPicPr>
          <p:cNvPr id="179" name="Screenshot 2021-08-04 at 13.07.43.png" descr="Screenshot 2021-08-04 at 13.07.43.png"/>
          <p:cNvPicPr>
            <a:picLocks noChangeAspect="1"/>
          </p:cNvPicPr>
          <p:nvPr/>
        </p:nvPicPr>
        <p:blipFill>
          <a:blip r:embed="rId16">
            <a:alphaModFix amt="66386"/>
            <a:extLst/>
          </a:blip>
          <a:stretch>
            <a:fillRect/>
          </a:stretch>
        </p:blipFill>
        <p:spPr>
          <a:xfrm>
            <a:off x="12960460" y="3106590"/>
            <a:ext cx="1012178" cy="1152161"/>
          </a:xfrm>
          <a:prstGeom prst="rect">
            <a:avLst/>
          </a:prstGeom>
          <a:ln w="12700">
            <a:miter lim="400000"/>
          </a:ln>
        </p:spPr>
      </p:pic>
      <p:sp>
        <p:nvSpPr>
          <p:cNvPr id="180" name="Phonics…"/>
          <p:cNvSpPr txBox="1"/>
          <p:nvPr/>
        </p:nvSpPr>
        <p:spPr>
          <a:xfrm>
            <a:off x="272858" y="7076508"/>
            <a:ext cx="10143443" cy="1056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Phonics</a:t>
            </a:r>
          </a:p>
          <a:p>
            <a:pPr algn="just">
              <a:defRPr sz="1400" b="0">
                <a:latin typeface="Noteworthy Light"/>
                <a:ea typeface="Noteworthy Light"/>
                <a:cs typeface="Noteworthy Light"/>
                <a:sym typeface="Noteworthy Light"/>
              </a:defRPr>
            </a:pPr>
            <a:r>
              <a:rPr dirty="0"/>
              <a:t>This year we </a:t>
            </a:r>
            <a:r>
              <a:rPr lang="en-GB" dirty="0"/>
              <a:t>be using a </a:t>
            </a:r>
            <a:r>
              <a:rPr dirty="0"/>
              <a:t>phonics scheme called ‘Little </a:t>
            </a:r>
            <a:r>
              <a:rPr dirty="0" err="1"/>
              <a:t>Wandle</a:t>
            </a:r>
            <a:r>
              <a:rPr dirty="0"/>
              <a:t> Letters and Sounds’. The big focus is to help the children to be able to read by Christmas. We will teach the children key skills over the Autumn term to help them to achieve this. </a:t>
            </a:r>
            <a:r>
              <a:rPr lang="en-GB" sz="1400" b="0" dirty="0">
                <a:sym typeface="Noteworthy Light"/>
              </a:rPr>
              <a:t>Year 1 children will now begin to learn  Phase 5 phonemes and tricky words.</a:t>
            </a:r>
            <a:endParaRPr dirty="0"/>
          </a:p>
        </p:txBody>
      </p:sp>
      <p:sp>
        <p:nvSpPr>
          <p:cNvPr id="181" name="Oral blending…"/>
          <p:cNvSpPr txBox="1"/>
          <p:nvPr/>
        </p:nvSpPr>
        <p:spPr>
          <a:xfrm>
            <a:off x="201076" y="8338562"/>
            <a:ext cx="2343320" cy="2461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Oral blending</a:t>
            </a:r>
          </a:p>
          <a:p>
            <a:pPr algn="l">
              <a:defRPr sz="1400" b="0">
                <a:solidFill>
                  <a:srgbClr val="0A0203"/>
                </a:solidFill>
                <a:latin typeface="Noteworthy Light"/>
                <a:ea typeface="Noteworthy Light"/>
                <a:cs typeface="Noteworthy Light"/>
                <a:sym typeface="Noteworthy Light"/>
              </a:defRPr>
            </a:pPr>
            <a:r>
              <a:rPr dirty="0"/>
              <a:t>Blending in phonics is combining broken up sounds to make a word. </a:t>
            </a:r>
          </a:p>
          <a:p>
            <a:pPr algn="l">
              <a:defRPr sz="1400" b="0">
                <a:solidFill>
                  <a:srgbClr val="0A0203"/>
                </a:solidFill>
                <a:latin typeface="Noteworthy Light"/>
                <a:ea typeface="Noteworthy Light"/>
                <a:cs typeface="Noteworthy Light"/>
                <a:sym typeface="Noteworthy Light"/>
              </a:defRPr>
            </a:pPr>
            <a:r>
              <a:rPr dirty="0"/>
              <a:t>For example, you hear ‘p-</a:t>
            </a:r>
            <a:r>
              <a:rPr dirty="0" err="1"/>
              <a:t>i</a:t>
            </a:r>
            <a:r>
              <a:rPr dirty="0"/>
              <a:t>-g’ and you merge these sounds together to make the single word ‘pig’. It is a key skill of early reading.</a:t>
            </a:r>
          </a:p>
        </p:txBody>
      </p:sp>
      <p:sp>
        <p:nvSpPr>
          <p:cNvPr id="182" name="Segmenting…"/>
          <p:cNvSpPr txBox="1"/>
          <p:nvPr/>
        </p:nvSpPr>
        <p:spPr>
          <a:xfrm>
            <a:off x="286278" y="10708145"/>
            <a:ext cx="1943872" cy="19023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t>Segmenting</a:t>
            </a:r>
          </a:p>
          <a:p>
            <a:pPr algn="l">
              <a:defRPr sz="1400" b="0">
                <a:solidFill>
                  <a:srgbClr val="0A0203"/>
                </a:solidFill>
                <a:latin typeface="Noteworthy Light"/>
                <a:ea typeface="Noteworthy Light"/>
                <a:cs typeface="Noteworthy Light"/>
                <a:sym typeface="Noteworthy Light"/>
              </a:defRPr>
            </a:pPr>
            <a:r>
              <a:t>This is the process of breaking down the words into separate sounds and syllables. For example     ro-bot.</a:t>
            </a:r>
          </a:p>
        </p:txBody>
      </p:sp>
      <p:sp>
        <p:nvSpPr>
          <p:cNvPr id="183" name="Sounds…"/>
          <p:cNvSpPr txBox="1"/>
          <p:nvPr/>
        </p:nvSpPr>
        <p:spPr>
          <a:xfrm>
            <a:off x="3997828" y="8335568"/>
            <a:ext cx="6358166" cy="19023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t>Sounds</a:t>
            </a:r>
          </a:p>
          <a:p>
            <a:pPr lvl="1" indent="0" algn="l">
              <a:defRPr sz="1400" b="0">
                <a:latin typeface="Noteworthy Light"/>
                <a:ea typeface="Noteworthy Light"/>
                <a:cs typeface="Noteworthy Light"/>
                <a:sym typeface="Noteworthy Light"/>
              </a:defRPr>
            </a:pPr>
            <a:r>
              <a:t>We will be learning these sounds (phonemes) for each of the letter of the alphabet, linking each sound to its letter (grapheme). </a:t>
            </a:r>
          </a:p>
          <a:p>
            <a:pPr lvl="1" indent="0" algn="l">
              <a:defRPr sz="1400" b="0">
                <a:latin typeface="Noteworthy Light"/>
                <a:ea typeface="Noteworthy Light"/>
                <a:cs typeface="Noteworthy Light"/>
                <a:sym typeface="Noteworthy Light"/>
              </a:defRPr>
            </a:pPr>
            <a:r>
              <a:t>We will also be learning the capital letter than corresponds with the sound. </a:t>
            </a:r>
          </a:p>
          <a:p>
            <a:pPr lvl="1" indent="0" algn="l">
              <a:defRPr sz="1400" b="0">
                <a:latin typeface="Noteworthy Light"/>
                <a:ea typeface="Noteworthy Light"/>
                <a:cs typeface="Noteworthy Light"/>
                <a:sym typeface="Noteworthy Light"/>
              </a:defRPr>
            </a:pPr>
            <a:r>
              <a:t>This will be supported by learning a handwriting rhyme for each letter to help with letter formation. </a:t>
            </a:r>
          </a:p>
        </p:txBody>
      </p:sp>
      <p:sp>
        <p:nvSpPr>
          <p:cNvPr id="184" name="We will begin to read and write simple words with the sounds that we learn. For example sat, at, pin, pip, pan, sad, mat. The children will do this on whiteboards on the carpet, during phonics and literacy session and have opportunities during choosing t"/>
          <p:cNvSpPr txBox="1"/>
          <p:nvPr/>
        </p:nvSpPr>
        <p:spPr>
          <a:xfrm>
            <a:off x="4500189" y="11959398"/>
            <a:ext cx="6007235" cy="937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400" b="0">
                <a:latin typeface="Noteworthy Light"/>
                <a:ea typeface="Noteworthy Light"/>
                <a:cs typeface="Noteworthy Light"/>
                <a:sym typeface="Noteworthy Light"/>
              </a:defRPr>
            </a:pPr>
            <a:r>
              <a:t>We will begin to read and write simple words with the sounds that we learn. For example sat, at, pin, pip, pan, sad, mat. The children will do this on whiteboards on the carpet, during phonics and literacy session and have opportunities during choosing time.</a:t>
            </a:r>
          </a:p>
        </p:txBody>
      </p:sp>
      <p:sp>
        <p:nvSpPr>
          <p:cNvPr id="185" name="AT HOME:These are the sounds and tricky words that we will be learning this half term. Please practice at home."/>
          <p:cNvSpPr txBox="1"/>
          <p:nvPr/>
        </p:nvSpPr>
        <p:spPr>
          <a:xfrm>
            <a:off x="8314740" y="10826631"/>
            <a:ext cx="2039145" cy="10645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t>AT HOME:These are the sounds and tricky words that we will be learning this half term. Please practice at home.</a:t>
            </a:r>
          </a:p>
        </p:txBody>
      </p:sp>
      <p:pic>
        <p:nvPicPr>
          <p:cNvPr id="186" name="Image" descr="Image"/>
          <p:cNvPicPr>
            <a:picLocks noChangeAspect="1"/>
          </p:cNvPicPr>
          <p:nvPr/>
        </p:nvPicPr>
        <p:blipFill>
          <a:blip r:embed="rId17">
            <a:alphaModFix amt="69395"/>
            <a:extLst/>
          </a:blip>
          <a:srcRect b="4087"/>
          <a:stretch>
            <a:fillRect/>
          </a:stretch>
        </p:blipFill>
        <p:spPr>
          <a:xfrm>
            <a:off x="2576278" y="10155913"/>
            <a:ext cx="2039265" cy="1100198"/>
          </a:xfrm>
          <a:prstGeom prst="rect">
            <a:avLst/>
          </a:prstGeom>
          <a:ln w="12700">
            <a:miter lim="400000"/>
          </a:ln>
        </p:spPr>
      </p:pic>
      <p:sp>
        <p:nvSpPr>
          <p:cNvPr id="187" name="Fine motor:…"/>
          <p:cNvSpPr txBox="1"/>
          <p:nvPr/>
        </p:nvSpPr>
        <p:spPr>
          <a:xfrm>
            <a:off x="164905" y="678489"/>
            <a:ext cx="2778800" cy="17953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u="sng">
                <a:latin typeface="Noteworthy Bold"/>
                <a:ea typeface="Noteworthy Bold"/>
                <a:cs typeface="Noteworthy Bold"/>
                <a:sym typeface="Noteworthy Bold"/>
              </a:defRPr>
            </a:pPr>
            <a:r>
              <a:rPr dirty="0"/>
              <a:t>Fine motor:</a:t>
            </a:r>
          </a:p>
          <a:p>
            <a:pPr algn="just">
              <a:defRPr sz="2000" b="0">
                <a:latin typeface="Noteworthy Bold"/>
                <a:ea typeface="Noteworthy Bold"/>
                <a:cs typeface="Noteworthy Bold"/>
                <a:sym typeface="Noteworthy Bold"/>
              </a:defRPr>
            </a:pPr>
            <a:r>
              <a:rPr dirty="0"/>
              <a:t>Name writing</a:t>
            </a:r>
          </a:p>
          <a:p>
            <a:pPr algn="just">
              <a:defRPr sz="1400" b="0" u="sng">
                <a:latin typeface="Noteworthy Light"/>
                <a:ea typeface="Noteworthy Light"/>
                <a:cs typeface="Noteworthy Light"/>
                <a:sym typeface="Noteworthy Light"/>
              </a:defRPr>
            </a:pPr>
            <a:r>
              <a:rPr lang="en-GB" u="none" dirty="0"/>
              <a:t>The </a:t>
            </a:r>
            <a:r>
              <a:rPr u="none" dirty="0"/>
              <a:t>children will </a:t>
            </a:r>
            <a:r>
              <a:rPr lang="en-GB" u="none" dirty="0"/>
              <a:t>continue to practice writing their names</a:t>
            </a:r>
            <a:r>
              <a:rPr u="none" dirty="0"/>
              <a:t>, following the arrows to ensure they start their letters in the correct place and have the correct formation. </a:t>
            </a:r>
          </a:p>
        </p:txBody>
      </p:sp>
      <p:sp>
        <p:nvSpPr>
          <p:cNvPr id="188" name="Funky Fingers…"/>
          <p:cNvSpPr txBox="1"/>
          <p:nvPr/>
        </p:nvSpPr>
        <p:spPr>
          <a:xfrm>
            <a:off x="4417834" y="909282"/>
            <a:ext cx="4613730" cy="1487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Funky Fingers</a:t>
            </a:r>
          </a:p>
          <a:p>
            <a:pPr lvl="3" indent="0" algn="just">
              <a:defRPr sz="1400" b="0" u="sng">
                <a:latin typeface="Noteworthy Light"/>
                <a:ea typeface="Noteworthy Light"/>
                <a:cs typeface="Noteworthy Light"/>
                <a:sym typeface="Noteworthy Light"/>
              </a:defRPr>
            </a:pPr>
            <a:r>
              <a:rPr lang="en-GB" u="none" dirty="0"/>
              <a:t>The children </a:t>
            </a:r>
            <a:r>
              <a:rPr u="none" dirty="0"/>
              <a:t>will </a:t>
            </a:r>
            <a:r>
              <a:rPr lang="en-GB" u="none" dirty="0"/>
              <a:t>have</a:t>
            </a:r>
            <a:r>
              <a:rPr u="none" dirty="0"/>
              <a:t> </a:t>
            </a:r>
            <a:r>
              <a:rPr lang="en-GB" u="none" dirty="0"/>
              <a:t>activities</a:t>
            </a:r>
            <a:r>
              <a:rPr u="none" dirty="0"/>
              <a:t> on their table </a:t>
            </a:r>
            <a:r>
              <a:rPr u="none" dirty="0" err="1"/>
              <a:t>th</a:t>
            </a:r>
            <a:r>
              <a:rPr lang="en-GB" u="none" dirty="0"/>
              <a:t>at</a:t>
            </a:r>
            <a:r>
              <a:rPr u="none" dirty="0"/>
              <a:t> will focus on their fine motor skills. Examples of this: Playdoh, threading, drawing, stencils, scissor skills and games. These fine motor skills help the children to develop their hand muscles and support their pencil formation.</a:t>
            </a:r>
          </a:p>
        </p:txBody>
      </p:sp>
      <p:sp>
        <p:nvSpPr>
          <p:cNvPr id="189" name="Self care…"/>
          <p:cNvSpPr txBox="1"/>
          <p:nvPr/>
        </p:nvSpPr>
        <p:spPr>
          <a:xfrm>
            <a:off x="4435257" y="2788159"/>
            <a:ext cx="4713999" cy="1272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Self care</a:t>
            </a:r>
          </a:p>
          <a:p>
            <a:pPr algn="just">
              <a:defRPr sz="1400" b="0" u="sng">
                <a:latin typeface="Noteworthy Light"/>
                <a:ea typeface="Noteworthy Light"/>
                <a:cs typeface="Noteworthy Light"/>
                <a:sym typeface="Noteworthy Light"/>
              </a:defRPr>
            </a:pPr>
            <a:r>
              <a:rPr u="none" dirty="0"/>
              <a:t>Encourage your children to dress themselves – do</a:t>
            </a:r>
            <a:r>
              <a:rPr lang="en-GB" u="none" dirty="0" err="1"/>
              <a:t>i</a:t>
            </a:r>
            <a:r>
              <a:rPr u="none" dirty="0"/>
              <a:t>ng</a:t>
            </a:r>
            <a:r>
              <a:rPr lang="en-GB" u="none" dirty="0"/>
              <a:t> up coats, </a:t>
            </a:r>
            <a:r>
              <a:rPr u="none" dirty="0"/>
              <a:t>zips, buttons,</a:t>
            </a:r>
            <a:r>
              <a:rPr lang="en-GB" u="none" dirty="0"/>
              <a:t> shoes</a:t>
            </a:r>
            <a:r>
              <a:rPr u="none" dirty="0"/>
              <a:t>.</a:t>
            </a:r>
          </a:p>
          <a:p>
            <a:pPr algn="just">
              <a:defRPr sz="1400" b="0" u="sng">
                <a:latin typeface="Noteworthy Light"/>
                <a:ea typeface="Noteworthy Light"/>
                <a:cs typeface="Noteworthy Light"/>
                <a:sym typeface="Noteworthy Light"/>
              </a:defRPr>
            </a:pPr>
            <a:r>
              <a:rPr u="none" dirty="0"/>
              <a:t>Eating – using cutlery, opening lunch boxes and food bags. Hygiene – cleaning teeth, brushing hair, toileting.</a:t>
            </a:r>
          </a:p>
        </p:txBody>
      </p:sp>
      <p:sp>
        <p:nvSpPr>
          <p:cNvPr id="190" name="In play In play the children will improve their fine motor skills they will do this whilst using construction, doll dressing, IT and a range of other activities that will be out in provision."/>
          <p:cNvSpPr txBox="1"/>
          <p:nvPr/>
        </p:nvSpPr>
        <p:spPr>
          <a:xfrm>
            <a:off x="71974" y="2938876"/>
            <a:ext cx="2922019" cy="1487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In play </a:t>
            </a:r>
            <a:endParaRPr lang="en-GB" dirty="0"/>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In play the children will improve their fine motor skills they will do this whilst using construction,</a:t>
            </a:r>
            <a:r>
              <a:rPr lang="en-GB" sz="1400" dirty="0">
                <a:latin typeface="Noteworthy Light"/>
                <a:ea typeface="Noteworthy Light"/>
                <a:cs typeface="Noteworthy Light"/>
                <a:sym typeface="Noteworthy Light"/>
              </a:rPr>
              <a:t> </a:t>
            </a:r>
            <a:r>
              <a:rPr sz="1400" dirty="0">
                <a:latin typeface="Noteworthy Light"/>
                <a:ea typeface="Noteworthy Light"/>
                <a:cs typeface="Noteworthy Light"/>
                <a:sym typeface="Noteworthy Light"/>
              </a:rPr>
              <a:t>dressing</a:t>
            </a:r>
            <a:r>
              <a:rPr lang="en-GB" sz="1400" dirty="0">
                <a:latin typeface="Noteworthy Light"/>
                <a:ea typeface="Noteworthy Light"/>
                <a:cs typeface="Noteworthy Light"/>
                <a:sym typeface="Noteworthy Light"/>
              </a:rPr>
              <a:t> dolls</a:t>
            </a:r>
            <a:r>
              <a:rPr sz="1400" dirty="0">
                <a:latin typeface="Noteworthy Light"/>
                <a:ea typeface="Noteworthy Light"/>
                <a:cs typeface="Noteworthy Light"/>
                <a:sym typeface="Noteworthy Light"/>
              </a:rPr>
              <a:t>, </a:t>
            </a:r>
            <a:r>
              <a:rPr lang="en-GB" sz="1400" dirty="0">
                <a:latin typeface="Noteworthy Light"/>
                <a:ea typeface="Noteworthy Light"/>
                <a:cs typeface="Noteworthy Light"/>
                <a:sym typeface="Noteworthy Light"/>
              </a:rPr>
              <a:t>threading</a:t>
            </a:r>
            <a:r>
              <a:rPr sz="1400" dirty="0">
                <a:latin typeface="Noteworthy Light"/>
                <a:ea typeface="Noteworthy Light"/>
                <a:cs typeface="Noteworthy Light"/>
                <a:sym typeface="Noteworthy Light"/>
              </a:rPr>
              <a:t> and a range of other activities that will be out in provision.  </a:t>
            </a:r>
          </a:p>
        </p:txBody>
      </p:sp>
      <p:sp>
        <p:nvSpPr>
          <p:cNvPr id="191" name="Gross motor Children use their gross motor skills to perform every day functions, such as walking and running, playground skills (e.g. climbing) and sporting skills (e.g. catching, throwing and hitting a ball with a bat). We will practice these skills du"/>
          <p:cNvSpPr txBox="1"/>
          <p:nvPr/>
        </p:nvSpPr>
        <p:spPr>
          <a:xfrm>
            <a:off x="437732" y="5284385"/>
            <a:ext cx="5536743" cy="1272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Gross motor </a:t>
            </a:r>
            <a:endParaRPr lang="en-GB" dirty="0"/>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Children use their gross motor skills to perform every day functions, such as walking and running, playground skills (e.g. climbing) and sporting skills (e.g. catching, throwing and hitting a ball with a bat). We will practice these skills during PE sessions</a:t>
            </a:r>
            <a:r>
              <a:rPr lang="en-GB" sz="1400" dirty="0">
                <a:latin typeface="Noteworthy Light"/>
                <a:ea typeface="Noteworthy Light"/>
                <a:cs typeface="Noteworthy Light"/>
                <a:sym typeface="Noteworthy Light"/>
              </a:rPr>
              <a:t> and in the outside area</a:t>
            </a:r>
            <a:r>
              <a:rPr sz="1400" dirty="0">
                <a:latin typeface="Noteworthy Light"/>
                <a:ea typeface="Noteworthy Light"/>
                <a:cs typeface="Noteworthy Light"/>
                <a:sym typeface="Noteworthy Light"/>
              </a:rPr>
              <a:t>.</a:t>
            </a:r>
          </a:p>
        </p:txBody>
      </p:sp>
      <p:sp>
        <p:nvSpPr>
          <p:cNvPr id="192" name="AT HOME: Can you follow some instructions to make some playdoh to play with at home?…"/>
          <p:cNvSpPr txBox="1"/>
          <p:nvPr/>
        </p:nvSpPr>
        <p:spPr>
          <a:xfrm>
            <a:off x="145978" y="4725979"/>
            <a:ext cx="8825938" cy="5334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1400" b="0">
                <a:solidFill>
                  <a:schemeClr val="accent5">
                    <a:hueOff val="-82419"/>
                    <a:satOff val="-9513"/>
                    <a:lumOff val="-16343"/>
                  </a:schemeClr>
                </a:solidFill>
                <a:latin typeface="Noteworthy Bold"/>
                <a:ea typeface="Noteworthy Bold"/>
                <a:cs typeface="Noteworthy Bold"/>
                <a:sym typeface="Noteworthy Bold"/>
              </a:defRPr>
            </a:pPr>
            <a:r>
              <a:rPr dirty="0"/>
              <a:t>AT HOME: Pencil grips- We will be teaching the children to write using a tripod grip- please encourage this at home</a:t>
            </a:r>
            <a:r>
              <a:rPr lang="en-GB" dirty="0"/>
              <a:t>. Encourage the children to be independent as possible. Try to use cutlery and eat independently</a:t>
            </a:r>
            <a:r>
              <a:rPr dirty="0"/>
              <a:t>.</a:t>
            </a:r>
          </a:p>
        </p:txBody>
      </p:sp>
      <p:pic>
        <p:nvPicPr>
          <p:cNvPr id="193" name="Image" descr="Image"/>
          <p:cNvPicPr>
            <a:picLocks noChangeAspect="1"/>
          </p:cNvPicPr>
          <p:nvPr/>
        </p:nvPicPr>
        <p:blipFill>
          <a:blip r:embed="rId18">
            <a:extLst/>
          </a:blip>
          <a:srcRect l="272" t="223" r="193" b="65"/>
          <a:stretch>
            <a:fillRect/>
          </a:stretch>
        </p:blipFill>
        <p:spPr>
          <a:xfrm>
            <a:off x="14055312" y="11455480"/>
            <a:ext cx="594917" cy="596901"/>
          </a:xfrm>
          <a:custGeom>
            <a:avLst/>
            <a:gdLst/>
            <a:ahLst/>
            <a:cxnLst>
              <a:cxn ang="0">
                <a:pos x="wd2" y="hd2"/>
              </a:cxn>
              <a:cxn ang="5400000">
                <a:pos x="wd2" y="hd2"/>
              </a:cxn>
              <a:cxn ang="10800000">
                <a:pos x="wd2" y="hd2"/>
              </a:cxn>
              <a:cxn ang="16200000">
                <a:pos x="wd2" y="hd2"/>
              </a:cxn>
            </a:cxnLst>
            <a:rect l="0" t="0" r="r" b="b"/>
            <a:pathLst>
              <a:path w="21600" h="21600" extrusionOk="0">
                <a:moveTo>
                  <a:pt x="10418" y="0"/>
                </a:moveTo>
                <a:cubicBezTo>
                  <a:pt x="8787" y="95"/>
                  <a:pt x="8741" y="376"/>
                  <a:pt x="8185" y="1178"/>
                </a:cubicBezTo>
                <a:cubicBezTo>
                  <a:pt x="7424" y="2273"/>
                  <a:pt x="7359" y="2635"/>
                  <a:pt x="7767" y="3964"/>
                </a:cubicBezTo>
                <a:cubicBezTo>
                  <a:pt x="7872" y="4306"/>
                  <a:pt x="7938" y="4281"/>
                  <a:pt x="6225" y="4581"/>
                </a:cubicBezTo>
                <a:cubicBezTo>
                  <a:pt x="5018" y="4793"/>
                  <a:pt x="4911" y="4837"/>
                  <a:pt x="4553" y="5285"/>
                </a:cubicBezTo>
                <a:lnTo>
                  <a:pt x="4179" y="5759"/>
                </a:lnTo>
                <a:lnTo>
                  <a:pt x="4409" y="6994"/>
                </a:lnTo>
                <a:cubicBezTo>
                  <a:pt x="4540" y="7676"/>
                  <a:pt x="4618" y="8277"/>
                  <a:pt x="4568" y="8330"/>
                </a:cubicBezTo>
                <a:cubicBezTo>
                  <a:pt x="4518" y="8382"/>
                  <a:pt x="3933" y="8685"/>
                  <a:pt x="3271" y="9005"/>
                </a:cubicBezTo>
                <a:cubicBezTo>
                  <a:pt x="1342" y="9936"/>
                  <a:pt x="1211" y="10179"/>
                  <a:pt x="1960" y="11604"/>
                </a:cubicBezTo>
                <a:cubicBezTo>
                  <a:pt x="2406" y="12454"/>
                  <a:pt x="2399" y="12739"/>
                  <a:pt x="1931" y="12739"/>
                </a:cubicBezTo>
                <a:cubicBezTo>
                  <a:pt x="1469" y="12739"/>
                  <a:pt x="664" y="13083"/>
                  <a:pt x="317" y="13428"/>
                </a:cubicBezTo>
                <a:lnTo>
                  <a:pt x="0" y="13744"/>
                </a:lnTo>
                <a:cubicBezTo>
                  <a:pt x="34" y="14225"/>
                  <a:pt x="89" y="14317"/>
                  <a:pt x="173" y="14333"/>
                </a:cubicBezTo>
                <a:cubicBezTo>
                  <a:pt x="340" y="14365"/>
                  <a:pt x="403" y="14507"/>
                  <a:pt x="403" y="14836"/>
                </a:cubicBezTo>
                <a:cubicBezTo>
                  <a:pt x="403" y="15338"/>
                  <a:pt x="749" y="15487"/>
                  <a:pt x="836" y="15022"/>
                </a:cubicBezTo>
                <a:cubicBezTo>
                  <a:pt x="938" y="14475"/>
                  <a:pt x="1383" y="14289"/>
                  <a:pt x="1383" y="14793"/>
                </a:cubicBezTo>
                <a:cubicBezTo>
                  <a:pt x="1383" y="15057"/>
                  <a:pt x="1768" y="15482"/>
                  <a:pt x="2003" y="15482"/>
                </a:cubicBezTo>
                <a:cubicBezTo>
                  <a:pt x="2260" y="15482"/>
                  <a:pt x="2214" y="15026"/>
                  <a:pt x="1902" y="14419"/>
                </a:cubicBezTo>
                <a:cubicBezTo>
                  <a:pt x="1752" y="14128"/>
                  <a:pt x="1653" y="13815"/>
                  <a:pt x="1686" y="13730"/>
                </a:cubicBezTo>
                <a:cubicBezTo>
                  <a:pt x="1719" y="13645"/>
                  <a:pt x="1997" y="13415"/>
                  <a:pt x="2291" y="13213"/>
                </a:cubicBezTo>
                <a:lnTo>
                  <a:pt x="2824" y="12839"/>
                </a:lnTo>
                <a:lnTo>
                  <a:pt x="3329" y="13385"/>
                </a:lnTo>
                <a:cubicBezTo>
                  <a:pt x="3713" y="13787"/>
                  <a:pt x="3945" y="13916"/>
                  <a:pt x="4251" y="13916"/>
                </a:cubicBezTo>
                <a:cubicBezTo>
                  <a:pt x="4850" y="13916"/>
                  <a:pt x="4885" y="13690"/>
                  <a:pt x="4323" y="13457"/>
                </a:cubicBezTo>
                <a:cubicBezTo>
                  <a:pt x="3495" y="13114"/>
                  <a:pt x="3003" y="12647"/>
                  <a:pt x="2579" y="11805"/>
                </a:cubicBezTo>
                <a:cubicBezTo>
                  <a:pt x="2056" y="10767"/>
                  <a:pt x="2064" y="10359"/>
                  <a:pt x="2579" y="9996"/>
                </a:cubicBezTo>
                <a:cubicBezTo>
                  <a:pt x="3215" y="9546"/>
                  <a:pt x="4556" y="9051"/>
                  <a:pt x="4712" y="9206"/>
                </a:cubicBezTo>
                <a:cubicBezTo>
                  <a:pt x="4786" y="9280"/>
                  <a:pt x="5115" y="10766"/>
                  <a:pt x="5447" y="12509"/>
                </a:cubicBezTo>
                <a:lnTo>
                  <a:pt x="6052" y="15683"/>
                </a:lnTo>
                <a:lnTo>
                  <a:pt x="6715" y="15841"/>
                </a:lnTo>
                <a:cubicBezTo>
                  <a:pt x="7076" y="15932"/>
                  <a:pt x="7927" y="16039"/>
                  <a:pt x="8603" y="16085"/>
                </a:cubicBezTo>
                <a:cubicBezTo>
                  <a:pt x="9443" y="16142"/>
                  <a:pt x="9853" y="16224"/>
                  <a:pt x="9899" y="16344"/>
                </a:cubicBezTo>
                <a:cubicBezTo>
                  <a:pt x="9976" y="16542"/>
                  <a:pt x="9601" y="19987"/>
                  <a:pt x="9482" y="20178"/>
                </a:cubicBezTo>
                <a:cubicBezTo>
                  <a:pt x="9432" y="20258"/>
                  <a:pt x="9276" y="20258"/>
                  <a:pt x="9064" y="20178"/>
                </a:cubicBezTo>
                <a:cubicBezTo>
                  <a:pt x="8169" y="19841"/>
                  <a:pt x="6530" y="20139"/>
                  <a:pt x="5418" y="20839"/>
                </a:cubicBezTo>
                <a:cubicBezTo>
                  <a:pt x="4817" y="21217"/>
                  <a:pt x="4798" y="21254"/>
                  <a:pt x="5029" y="21428"/>
                </a:cubicBezTo>
                <a:cubicBezTo>
                  <a:pt x="5217" y="21569"/>
                  <a:pt x="6596" y="21592"/>
                  <a:pt x="12061" y="21600"/>
                </a:cubicBezTo>
                <a:cubicBezTo>
                  <a:pt x="17262" y="21582"/>
                  <a:pt x="17297" y="21481"/>
                  <a:pt x="16225" y="20781"/>
                </a:cubicBezTo>
                <a:cubicBezTo>
                  <a:pt x="15297" y="20175"/>
                  <a:pt x="14499" y="19994"/>
                  <a:pt x="13214" y="20092"/>
                </a:cubicBezTo>
                <a:cubicBezTo>
                  <a:pt x="12532" y="20144"/>
                  <a:pt x="12147" y="20127"/>
                  <a:pt x="12090" y="20035"/>
                </a:cubicBezTo>
                <a:cubicBezTo>
                  <a:pt x="11963" y="19832"/>
                  <a:pt x="11546" y="16130"/>
                  <a:pt x="11643" y="16071"/>
                </a:cubicBezTo>
                <a:cubicBezTo>
                  <a:pt x="11687" y="16043"/>
                  <a:pt x="12134" y="15925"/>
                  <a:pt x="12637" y="15812"/>
                </a:cubicBezTo>
                <a:cubicBezTo>
                  <a:pt x="14701" y="15349"/>
                  <a:pt x="15203" y="14934"/>
                  <a:pt x="15332" y="13529"/>
                </a:cubicBezTo>
                <a:cubicBezTo>
                  <a:pt x="15389" y="12901"/>
                  <a:pt x="15433" y="12816"/>
                  <a:pt x="15663" y="12854"/>
                </a:cubicBezTo>
                <a:cubicBezTo>
                  <a:pt x="17304" y="13119"/>
                  <a:pt x="18213" y="12978"/>
                  <a:pt x="19021" y="12351"/>
                </a:cubicBezTo>
                <a:cubicBezTo>
                  <a:pt x="19721" y="11808"/>
                  <a:pt x="19971" y="11769"/>
                  <a:pt x="20332" y="12150"/>
                </a:cubicBezTo>
                <a:cubicBezTo>
                  <a:pt x="20662" y="12498"/>
                  <a:pt x="21110" y="12590"/>
                  <a:pt x="21110" y="12308"/>
                </a:cubicBezTo>
                <a:cubicBezTo>
                  <a:pt x="21110" y="12215"/>
                  <a:pt x="21052" y="12077"/>
                  <a:pt x="20966" y="11992"/>
                </a:cubicBezTo>
                <a:cubicBezTo>
                  <a:pt x="20846" y="11873"/>
                  <a:pt x="20902" y="11802"/>
                  <a:pt x="21225" y="11690"/>
                </a:cubicBezTo>
                <a:lnTo>
                  <a:pt x="21600" y="11547"/>
                </a:lnTo>
                <a:cubicBezTo>
                  <a:pt x="21575" y="10726"/>
                  <a:pt x="21541" y="10339"/>
                  <a:pt x="21485" y="10283"/>
                </a:cubicBezTo>
                <a:cubicBezTo>
                  <a:pt x="21137" y="9938"/>
                  <a:pt x="20122" y="10208"/>
                  <a:pt x="19453" y="10814"/>
                </a:cubicBezTo>
                <a:cubicBezTo>
                  <a:pt x="19169" y="11072"/>
                  <a:pt x="19166" y="11069"/>
                  <a:pt x="19021" y="10800"/>
                </a:cubicBezTo>
                <a:cubicBezTo>
                  <a:pt x="18821" y="10429"/>
                  <a:pt x="18391" y="10217"/>
                  <a:pt x="18012" y="10312"/>
                </a:cubicBezTo>
                <a:cubicBezTo>
                  <a:pt x="17548" y="10427"/>
                  <a:pt x="17626" y="10608"/>
                  <a:pt x="18257" y="10886"/>
                </a:cubicBezTo>
                <a:cubicBezTo>
                  <a:pt x="19075" y="11246"/>
                  <a:pt x="19214" y="11464"/>
                  <a:pt x="18848" y="11805"/>
                </a:cubicBezTo>
                <a:cubicBezTo>
                  <a:pt x="18412" y="12211"/>
                  <a:pt x="17585" y="12513"/>
                  <a:pt x="16888" y="12523"/>
                </a:cubicBezTo>
                <a:cubicBezTo>
                  <a:pt x="16414" y="12531"/>
                  <a:pt x="16173" y="12456"/>
                  <a:pt x="15807" y="12179"/>
                </a:cubicBezTo>
                <a:cubicBezTo>
                  <a:pt x="15367" y="11845"/>
                  <a:pt x="15332" y="11764"/>
                  <a:pt x="15332" y="11102"/>
                </a:cubicBezTo>
                <a:cubicBezTo>
                  <a:pt x="15332" y="10277"/>
                  <a:pt x="15224" y="10225"/>
                  <a:pt x="14597" y="10771"/>
                </a:cubicBezTo>
                <a:cubicBezTo>
                  <a:pt x="13694" y="11558"/>
                  <a:pt x="12632" y="11383"/>
                  <a:pt x="12162" y="10355"/>
                </a:cubicBezTo>
                <a:cubicBezTo>
                  <a:pt x="11827" y="9623"/>
                  <a:pt x="11827" y="8881"/>
                  <a:pt x="12162" y="8703"/>
                </a:cubicBezTo>
                <a:cubicBezTo>
                  <a:pt x="12623" y="8458"/>
                  <a:pt x="13399" y="8541"/>
                  <a:pt x="13876" y="8890"/>
                </a:cubicBezTo>
                <a:cubicBezTo>
                  <a:pt x="14122" y="9069"/>
                  <a:pt x="14399" y="9220"/>
                  <a:pt x="14482" y="9220"/>
                </a:cubicBezTo>
                <a:cubicBezTo>
                  <a:pt x="14564" y="9220"/>
                  <a:pt x="14808" y="8965"/>
                  <a:pt x="15029" y="8660"/>
                </a:cubicBezTo>
                <a:cubicBezTo>
                  <a:pt x="15419" y="8122"/>
                  <a:pt x="15426" y="8045"/>
                  <a:pt x="15519" y="6190"/>
                </a:cubicBezTo>
                <a:lnTo>
                  <a:pt x="15620" y="4280"/>
                </a:lnTo>
                <a:lnTo>
                  <a:pt x="14784" y="4208"/>
                </a:lnTo>
                <a:cubicBezTo>
                  <a:pt x="14324" y="4166"/>
                  <a:pt x="13360" y="4090"/>
                  <a:pt x="12637" y="4036"/>
                </a:cubicBezTo>
                <a:cubicBezTo>
                  <a:pt x="11125" y="3922"/>
                  <a:pt x="11022" y="3820"/>
                  <a:pt x="11585" y="3002"/>
                </a:cubicBezTo>
                <a:cubicBezTo>
                  <a:pt x="11885" y="2566"/>
                  <a:pt x="11920" y="2386"/>
                  <a:pt x="11874" y="1738"/>
                </a:cubicBezTo>
                <a:cubicBezTo>
                  <a:pt x="11829" y="1107"/>
                  <a:pt x="11752" y="922"/>
                  <a:pt x="11398" y="560"/>
                </a:cubicBezTo>
                <a:cubicBezTo>
                  <a:pt x="11166" y="323"/>
                  <a:pt x="11031" y="92"/>
                  <a:pt x="11081" y="43"/>
                </a:cubicBezTo>
                <a:cubicBezTo>
                  <a:pt x="11096" y="28"/>
                  <a:pt x="10811" y="12"/>
                  <a:pt x="10418" y="0"/>
                </a:cubicBezTo>
                <a:close/>
              </a:path>
            </a:pathLst>
          </a:custGeom>
          <a:ln w="12700">
            <a:miter lim="400000"/>
          </a:ln>
        </p:spPr>
      </p:pic>
      <p:sp>
        <p:nvSpPr>
          <p:cNvPr id="194" name="Jigsaw  We follow a scheme called Jigsaw to focus on PSHE, which links to PSED in EYFS. The first topic focus is: Being me in my world- this will look at the children being in our community as a school, where they live, who they are and what makes them u"/>
          <p:cNvSpPr txBox="1"/>
          <p:nvPr/>
        </p:nvSpPr>
        <p:spPr>
          <a:xfrm>
            <a:off x="10599949" y="11743541"/>
            <a:ext cx="3704273"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just">
              <a:spcBef>
                <a:spcPts val="5900"/>
              </a:spcBef>
              <a:defRPr sz="2000" b="0">
                <a:latin typeface="Noteworthy Bold"/>
                <a:ea typeface="Noteworthy Bold"/>
                <a:cs typeface="Noteworthy Bold"/>
                <a:sym typeface="Noteworthy Bold"/>
              </a:defRPr>
            </a:pPr>
            <a:r>
              <a:rPr dirty="0" err="1"/>
              <a:t>Jigsa</a:t>
            </a:r>
            <a:r>
              <a:rPr lang="en-GB" dirty="0"/>
              <a:t>w </a:t>
            </a:r>
            <a:r>
              <a:rPr lang="en-GB" sz="1400" dirty="0">
                <a:latin typeface="Noteworthy Light"/>
                <a:ea typeface="Noteworthy Light"/>
                <a:cs typeface="Noteworthy Light"/>
                <a:sym typeface="Noteworthy Light"/>
              </a:rPr>
              <a:t>This terms</a:t>
            </a:r>
            <a:r>
              <a:rPr sz="1400" dirty="0">
                <a:latin typeface="Noteworthy Light"/>
                <a:ea typeface="Noteworthy Light"/>
                <a:cs typeface="Noteworthy Light"/>
                <a:sym typeface="Noteworthy Light"/>
              </a:rPr>
              <a:t> focus is: </a:t>
            </a:r>
            <a:r>
              <a:rPr lang="en-GB" sz="1400" dirty="0">
                <a:latin typeface="Noteworthy Light"/>
                <a:ea typeface="Noteworthy Light"/>
                <a:cs typeface="Noteworthy Light"/>
                <a:sym typeface="Noteworthy Light"/>
              </a:rPr>
              <a:t>…….</a:t>
            </a:r>
            <a:endParaRPr sz="1400" dirty="0">
              <a:latin typeface="Noteworthy Light"/>
              <a:ea typeface="Noteworthy Light"/>
              <a:cs typeface="Noteworthy Light"/>
              <a:sym typeface="Noteworthy Light"/>
            </a:endParaRPr>
          </a:p>
        </p:txBody>
      </p:sp>
      <p:sp>
        <p:nvSpPr>
          <p:cNvPr id="195" name="AT HOME: Talk to your children about ways we can be a really good friend."/>
          <p:cNvSpPr txBox="1"/>
          <p:nvPr/>
        </p:nvSpPr>
        <p:spPr>
          <a:xfrm>
            <a:off x="11237632" y="12824952"/>
            <a:ext cx="2778800" cy="581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Talk to your children about ways we can be a really good friend. </a:t>
            </a:r>
          </a:p>
        </p:txBody>
      </p:sp>
      <p:sp>
        <p:nvSpPr>
          <p:cNvPr id="196" name="Relationships       The key focus when the children start school will be encouraging them to make relationships with peers and with the adults.  We will ensure the children feel safe, and know who they can talk to if they have any worries or needs."/>
          <p:cNvSpPr txBox="1"/>
          <p:nvPr/>
        </p:nvSpPr>
        <p:spPr>
          <a:xfrm>
            <a:off x="10709948" y="6225059"/>
            <a:ext cx="3970672" cy="1272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Relationships       </a:t>
            </a:r>
            <a:endParaRPr lang="en-GB" dirty="0"/>
          </a:p>
          <a:p>
            <a:pPr algn="just">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 </a:t>
            </a:r>
            <a:r>
              <a:rPr sz="1400" dirty="0">
                <a:latin typeface="Noteworthy Light"/>
                <a:ea typeface="Noteworthy Light"/>
                <a:cs typeface="Noteworthy Light"/>
                <a:sym typeface="Noteworthy Light"/>
              </a:rPr>
              <a:t>will </a:t>
            </a:r>
            <a:r>
              <a:rPr lang="en-GB" sz="1400" dirty="0">
                <a:latin typeface="Noteworthy Light"/>
                <a:ea typeface="Noteworthy Light"/>
                <a:cs typeface="Noteworthy Light"/>
                <a:sym typeface="Noteworthy Light"/>
              </a:rPr>
              <a:t>continue to</a:t>
            </a:r>
            <a:r>
              <a:rPr sz="1400" dirty="0">
                <a:latin typeface="Noteworthy Light"/>
                <a:ea typeface="Noteworthy Light"/>
                <a:cs typeface="Noteworthy Light"/>
                <a:sym typeface="Noteworthy Light"/>
              </a:rPr>
              <a:t> </a:t>
            </a:r>
            <a:r>
              <a:rPr lang="en-GB" sz="1400" dirty="0" err="1">
                <a:latin typeface="Noteworthy Light"/>
                <a:ea typeface="Noteworthy Light"/>
                <a:cs typeface="Noteworthy Light"/>
                <a:sym typeface="Noteworthy Light"/>
              </a:rPr>
              <a:t>encouragee</a:t>
            </a:r>
            <a:r>
              <a:rPr sz="1400" dirty="0">
                <a:latin typeface="Noteworthy Light"/>
                <a:ea typeface="Noteworthy Light"/>
                <a:cs typeface="Noteworthy Light"/>
                <a:sym typeface="Noteworthy Light"/>
              </a:rPr>
              <a:t> the</a:t>
            </a:r>
            <a:r>
              <a:rPr lang="en-GB" sz="1400" dirty="0">
                <a:latin typeface="Noteworthy Light"/>
                <a:ea typeface="Noteworthy Light"/>
                <a:cs typeface="Noteworthy Light"/>
                <a:sym typeface="Noteworthy Light"/>
              </a:rPr>
              <a:t> children</a:t>
            </a:r>
            <a:r>
              <a:rPr sz="1400" dirty="0">
                <a:latin typeface="Noteworthy Light"/>
                <a:ea typeface="Noteworthy Light"/>
                <a:cs typeface="Noteworthy Light"/>
                <a:sym typeface="Noteworthy Light"/>
              </a:rPr>
              <a:t> to make relationships with peers and with the adults.  We will ensure the children feel safe, and know who they can talk to if they have any worries or needs. </a:t>
            </a:r>
          </a:p>
        </p:txBody>
      </p:sp>
      <p:sp>
        <p:nvSpPr>
          <p:cNvPr id="197" name="Rainbow charts…"/>
          <p:cNvSpPr txBox="1"/>
          <p:nvPr/>
        </p:nvSpPr>
        <p:spPr>
          <a:xfrm>
            <a:off x="10584230" y="8869094"/>
            <a:ext cx="4085604" cy="1056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2000" b="0">
                <a:latin typeface="Noteworthy Bold"/>
                <a:ea typeface="Noteworthy Bold"/>
                <a:cs typeface="Noteworthy Bold"/>
                <a:sym typeface="Noteworthy Bold"/>
              </a:defRPr>
            </a:lvl1pPr>
            <a:lvl2pPr indent="0" algn="l">
              <a:defRPr sz="1400" b="0">
                <a:latin typeface="Noteworthy Light"/>
                <a:ea typeface="Noteworthy Light"/>
                <a:cs typeface="Noteworthy Light"/>
                <a:sym typeface="Noteworthy Light"/>
              </a:defRPr>
            </a:lvl2pPr>
          </a:lstStyle>
          <a:p>
            <a:r>
              <a:rPr dirty="0"/>
              <a:t>Rainbow charts </a:t>
            </a:r>
          </a:p>
          <a:p>
            <a:pPr lvl="1"/>
            <a:r>
              <a:rPr dirty="0"/>
              <a:t>We will introduce our class reward system</a:t>
            </a:r>
            <a:r>
              <a:rPr lang="en-GB" dirty="0"/>
              <a:t>-</a:t>
            </a:r>
            <a:r>
              <a:rPr dirty="0"/>
              <a:t> this is </a:t>
            </a:r>
            <a:r>
              <a:rPr lang="en-GB" dirty="0"/>
              <a:t>where children are moved up onto the rainbow for good choices and behaviour. </a:t>
            </a:r>
            <a:endParaRPr dirty="0"/>
          </a:p>
        </p:txBody>
      </p:sp>
      <p:sp>
        <p:nvSpPr>
          <p:cNvPr id="198" name="Class rulesThe children will help us to decided on class rules for the year."/>
          <p:cNvSpPr txBox="1"/>
          <p:nvPr/>
        </p:nvSpPr>
        <p:spPr>
          <a:xfrm>
            <a:off x="11747815" y="10127651"/>
            <a:ext cx="2922019"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2000" b="0">
                <a:latin typeface="Noteworthy Bold"/>
                <a:ea typeface="Noteworthy Bold"/>
                <a:cs typeface="Noteworthy Bold"/>
                <a:sym typeface="Noteworthy Bold"/>
              </a:defRPr>
            </a:pPr>
            <a:r>
              <a:rPr dirty="0"/>
              <a:t>Class rules</a:t>
            </a:r>
            <a:endParaRPr lang="en-GB" dirty="0"/>
          </a:p>
          <a:p>
            <a:pPr algn="l">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 continue to reinforce the class rules with the children. </a:t>
            </a:r>
            <a:endParaRPr sz="1400" dirty="0">
              <a:latin typeface="Noteworthy Light"/>
              <a:ea typeface="Noteworthy Light"/>
              <a:cs typeface="Noteworthy Light"/>
              <a:sym typeface="Noteworthy Light"/>
            </a:endParaRPr>
          </a:p>
        </p:txBody>
      </p:sp>
      <p:pic>
        <p:nvPicPr>
          <p:cNvPr id="199" name="Image" descr="Image"/>
          <p:cNvPicPr>
            <a:picLocks noChangeAspect="1"/>
          </p:cNvPicPr>
          <p:nvPr/>
        </p:nvPicPr>
        <p:blipFill>
          <a:blip r:embed="rId19">
            <a:alphaModFix amt="68611"/>
            <a:extLst/>
          </a:blip>
          <a:stretch>
            <a:fillRect/>
          </a:stretch>
        </p:blipFill>
        <p:spPr>
          <a:xfrm>
            <a:off x="13526805" y="8323995"/>
            <a:ext cx="855572" cy="581915"/>
          </a:xfrm>
          <a:prstGeom prst="rect">
            <a:avLst/>
          </a:prstGeom>
          <a:ln w="12700">
            <a:miter lim="400000"/>
          </a:ln>
        </p:spPr>
      </p:pic>
      <p:pic>
        <p:nvPicPr>
          <p:cNvPr id="200" name="Image" descr="Image"/>
          <p:cNvPicPr>
            <a:picLocks/>
          </p:cNvPicPr>
          <p:nvPr/>
        </p:nvPicPr>
        <p:blipFill>
          <a:blip r:embed="rId20">
            <a:alphaModFix amt="71632"/>
            <a:extLst/>
          </a:blip>
          <a:stretch>
            <a:fillRect/>
          </a:stretch>
        </p:blipFill>
        <p:spPr>
          <a:xfrm>
            <a:off x="10823105" y="7710306"/>
            <a:ext cx="1056496" cy="828280"/>
          </a:xfrm>
          <a:prstGeom prst="rect">
            <a:avLst/>
          </a:prstGeom>
        </p:spPr>
      </p:pic>
      <p:sp>
        <p:nvSpPr>
          <p:cNvPr id="201" name="Music We will sing a range of nursery rhymes in class, as a whole, in groups and individually. This year we will also be following a music scheme called Charanga."/>
          <p:cNvSpPr txBox="1"/>
          <p:nvPr/>
        </p:nvSpPr>
        <p:spPr>
          <a:xfrm>
            <a:off x="14793190" y="11824418"/>
            <a:ext cx="4074000"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2000" b="0">
                <a:latin typeface="Noteworthy Bold"/>
                <a:ea typeface="Noteworthy Bold"/>
                <a:cs typeface="Noteworthy Bold"/>
                <a:sym typeface="Noteworthy Bold"/>
              </a:defRPr>
            </a:pPr>
            <a:r>
              <a:rPr dirty="0"/>
              <a:t>Music </a:t>
            </a:r>
            <a:r>
              <a:rPr sz="1400" dirty="0">
                <a:latin typeface="Noteworthy Light"/>
                <a:ea typeface="Noteworthy Light"/>
                <a:cs typeface="Noteworthy Light"/>
                <a:sym typeface="Noteworthy Light"/>
              </a:rPr>
              <a:t>We will </a:t>
            </a:r>
            <a:r>
              <a:rPr lang="en-GB" sz="1400" dirty="0">
                <a:latin typeface="Noteworthy Light"/>
                <a:ea typeface="Noteworthy Light"/>
                <a:cs typeface="Noteworthy Light"/>
                <a:sym typeface="Noteworthy Light"/>
              </a:rPr>
              <a:t>begin to use the musical instruments to tap out tunes and beats to a song and sing along . We will also enjoy a music session with Piano Pete. </a:t>
            </a:r>
            <a:endParaRPr sz="1400" dirty="0">
              <a:latin typeface="Noteworthy Light"/>
              <a:ea typeface="Noteworthy Light"/>
              <a:cs typeface="Noteworthy Light"/>
              <a:sym typeface="Noteworthy Light"/>
            </a:endParaRPr>
          </a:p>
        </p:txBody>
      </p:sp>
      <p:pic>
        <p:nvPicPr>
          <p:cNvPr id="202" name="Image" descr="Image"/>
          <p:cNvPicPr>
            <a:picLocks noChangeAspect="1"/>
          </p:cNvPicPr>
          <p:nvPr/>
        </p:nvPicPr>
        <p:blipFill>
          <a:blip r:embed="rId21">
            <a:extLst/>
          </a:blip>
          <a:srcRect l="8490" t="27499" r="8486" b="27474"/>
          <a:stretch>
            <a:fillRect/>
          </a:stretch>
        </p:blipFill>
        <p:spPr>
          <a:xfrm>
            <a:off x="10640808" y="10249854"/>
            <a:ext cx="1100535" cy="596852"/>
          </a:xfrm>
          <a:custGeom>
            <a:avLst/>
            <a:gdLst/>
            <a:ahLst/>
            <a:cxnLst>
              <a:cxn ang="0">
                <a:pos x="wd2" y="hd2"/>
              </a:cxn>
              <a:cxn ang="5400000">
                <a:pos x="wd2" y="hd2"/>
              </a:cxn>
              <a:cxn ang="10800000">
                <a:pos x="wd2" y="hd2"/>
              </a:cxn>
              <a:cxn ang="16200000">
                <a:pos x="wd2" y="hd2"/>
              </a:cxn>
            </a:cxnLst>
            <a:rect l="0" t="0" r="r" b="b"/>
            <a:pathLst>
              <a:path w="21600" h="21403" extrusionOk="0">
                <a:moveTo>
                  <a:pt x="11653" y="51"/>
                </a:moveTo>
                <a:cubicBezTo>
                  <a:pt x="9595" y="-189"/>
                  <a:pt x="7537" y="427"/>
                  <a:pt x="5865" y="1844"/>
                </a:cubicBezTo>
                <a:cubicBezTo>
                  <a:pt x="4327" y="3149"/>
                  <a:pt x="2956" y="5289"/>
                  <a:pt x="2010" y="7879"/>
                </a:cubicBezTo>
                <a:cubicBezTo>
                  <a:pt x="1367" y="9636"/>
                  <a:pt x="910" y="11434"/>
                  <a:pt x="561" y="13543"/>
                </a:cubicBezTo>
                <a:cubicBezTo>
                  <a:pt x="241" y="15471"/>
                  <a:pt x="0" y="18187"/>
                  <a:pt x="0" y="19890"/>
                </a:cubicBezTo>
                <a:lnTo>
                  <a:pt x="0" y="20545"/>
                </a:lnTo>
                <a:lnTo>
                  <a:pt x="499" y="20588"/>
                </a:lnTo>
                <a:cubicBezTo>
                  <a:pt x="774" y="20611"/>
                  <a:pt x="1524" y="20651"/>
                  <a:pt x="2165" y="20673"/>
                </a:cubicBezTo>
                <a:cubicBezTo>
                  <a:pt x="4967" y="20770"/>
                  <a:pt x="7279" y="20860"/>
                  <a:pt x="8046" y="20901"/>
                </a:cubicBezTo>
                <a:lnTo>
                  <a:pt x="8880" y="20944"/>
                </a:lnTo>
                <a:lnTo>
                  <a:pt x="8880" y="20289"/>
                </a:lnTo>
                <a:cubicBezTo>
                  <a:pt x="8882" y="18466"/>
                  <a:pt x="9264" y="17298"/>
                  <a:pt x="9994" y="16887"/>
                </a:cubicBezTo>
                <a:cubicBezTo>
                  <a:pt x="10397" y="16661"/>
                  <a:pt x="11081" y="16663"/>
                  <a:pt x="11419" y="16887"/>
                </a:cubicBezTo>
                <a:cubicBezTo>
                  <a:pt x="12072" y="17320"/>
                  <a:pt x="12533" y="18296"/>
                  <a:pt x="12720" y="19634"/>
                </a:cubicBezTo>
                <a:cubicBezTo>
                  <a:pt x="12765" y="19952"/>
                  <a:pt x="12806" y="20405"/>
                  <a:pt x="12806" y="20645"/>
                </a:cubicBezTo>
                <a:cubicBezTo>
                  <a:pt x="12806" y="20944"/>
                  <a:pt x="12817" y="21085"/>
                  <a:pt x="12853" y="21086"/>
                </a:cubicBezTo>
                <a:cubicBezTo>
                  <a:pt x="13746" y="21101"/>
                  <a:pt x="15545" y="21171"/>
                  <a:pt x="15727" y="21200"/>
                </a:cubicBezTo>
                <a:cubicBezTo>
                  <a:pt x="15862" y="21221"/>
                  <a:pt x="16728" y="21262"/>
                  <a:pt x="17651" y="21285"/>
                </a:cubicBezTo>
                <a:cubicBezTo>
                  <a:pt x="18573" y="21308"/>
                  <a:pt x="19513" y="21343"/>
                  <a:pt x="19738" y="21370"/>
                </a:cubicBezTo>
                <a:cubicBezTo>
                  <a:pt x="19963" y="21398"/>
                  <a:pt x="20476" y="21411"/>
                  <a:pt x="20876" y="21399"/>
                </a:cubicBezTo>
                <a:lnTo>
                  <a:pt x="21600" y="21370"/>
                </a:lnTo>
                <a:lnTo>
                  <a:pt x="21600" y="20147"/>
                </a:lnTo>
                <a:cubicBezTo>
                  <a:pt x="21600" y="14869"/>
                  <a:pt x="20678" y="9867"/>
                  <a:pt x="19053" y="6327"/>
                </a:cubicBezTo>
                <a:cubicBezTo>
                  <a:pt x="17749" y="3488"/>
                  <a:pt x="15856" y="1459"/>
                  <a:pt x="13694" y="578"/>
                </a:cubicBezTo>
                <a:cubicBezTo>
                  <a:pt x="13023" y="304"/>
                  <a:pt x="12339" y="131"/>
                  <a:pt x="11653" y="51"/>
                </a:cubicBezTo>
                <a:close/>
              </a:path>
            </a:pathLst>
          </a:custGeom>
          <a:ln w="12700">
            <a:miter lim="400000"/>
          </a:ln>
        </p:spPr>
      </p:pic>
      <p:sp>
        <p:nvSpPr>
          <p:cNvPr id="203" name="Role play  The children will be able to perform and role play in a range of different spaces. Including; a home corner and a farm shop."/>
          <p:cNvSpPr txBox="1"/>
          <p:nvPr/>
        </p:nvSpPr>
        <p:spPr>
          <a:xfrm>
            <a:off x="14832814" y="7768067"/>
            <a:ext cx="3516497" cy="164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Role play</a:t>
            </a:r>
            <a:r>
              <a:rPr lang="en-GB" dirty="0"/>
              <a:t> we will be acting out the Christmas Nativity. We will also busy ourselves in Santa’s workshop pretending to prepare for Christmas. </a:t>
            </a:r>
            <a:endParaRPr sz="1400" dirty="0">
              <a:latin typeface="Noteworthy Light"/>
              <a:ea typeface="Noteworthy Light"/>
              <a:cs typeface="Noteworthy Light"/>
              <a:sym typeface="Noteworthy Light"/>
            </a:endParaRPr>
          </a:p>
        </p:txBody>
      </p:sp>
      <p:sp>
        <p:nvSpPr>
          <p:cNvPr id="204" name="Art  The children will complete a painted self portrait for the entrance wall, they will also complete a school project of a self portrait- They will do one in a special book every year in the Abbey."/>
          <p:cNvSpPr txBox="1"/>
          <p:nvPr/>
        </p:nvSpPr>
        <p:spPr>
          <a:xfrm>
            <a:off x="14784492" y="9363944"/>
            <a:ext cx="4091397"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Art</a:t>
            </a:r>
            <a:endParaRPr sz="1400" dirty="0">
              <a:latin typeface="Noteworthy Light"/>
              <a:ea typeface="Noteworthy Light"/>
              <a:cs typeface="Noteworthy Light"/>
              <a:sym typeface="Noteworthy Light"/>
            </a:endParaRPr>
          </a:p>
        </p:txBody>
      </p:sp>
      <p:sp>
        <p:nvSpPr>
          <p:cNvPr id="205" name="Construction The children have access to a range of constructional resources in the classroom. Including the introduction of junk modelling."/>
          <p:cNvSpPr txBox="1"/>
          <p:nvPr/>
        </p:nvSpPr>
        <p:spPr>
          <a:xfrm>
            <a:off x="16235382" y="10441084"/>
            <a:ext cx="2799184" cy="13435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Construction </a:t>
            </a:r>
            <a:r>
              <a:rPr sz="1400" dirty="0">
                <a:latin typeface="Noteworthy Light"/>
                <a:ea typeface="Noteworthy Light"/>
                <a:cs typeface="Noteworthy Light"/>
                <a:sym typeface="Noteworthy Light"/>
              </a:rPr>
              <a:t>The children have access to a range of constructional resources in the classroom. Including the introduction of junk modelling.</a:t>
            </a:r>
          </a:p>
        </p:txBody>
      </p:sp>
      <p:sp>
        <p:nvSpPr>
          <p:cNvPr id="206" name="Text"/>
          <p:cNvSpPr txBox="1"/>
          <p:nvPr/>
        </p:nvSpPr>
        <p:spPr>
          <a:xfrm>
            <a:off x="14790904" y="11169722"/>
            <a:ext cx="161196" cy="3783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1400" b="0">
                <a:latin typeface="Noteworthy Light"/>
                <a:ea typeface="Noteworthy Light"/>
                <a:cs typeface="Noteworthy Light"/>
                <a:sym typeface="Noteworthy Light"/>
              </a:defRPr>
            </a:lvl1pPr>
          </a:lstStyle>
          <a:p>
            <a:pPr>
              <a:defRPr sz="2000">
                <a:latin typeface="Noteworthy Bold"/>
                <a:ea typeface="Noteworthy Bold"/>
                <a:cs typeface="Noteworthy Bold"/>
                <a:sym typeface="Noteworthy Bold"/>
              </a:defRPr>
            </a:pPr>
            <a:r>
              <a:rPr sz="1400">
                <a:latin typeface="Noteworthy Light"/>
                <a:ea typeface="Noteworthy Light"/>
                <a:cs typeface="Noteworthy Light"/>
                <a:sym typeface="Noteworthy Light"/>
              </a:rPr>
              <a:t> </a:t>
            </a:r>
          </a:p>
        </p:txBody>
      </p:sp>
      <p:sp>
        <p:nvSpPr>
          <p:cNvPr id="207" name="AT HOME: Sing nursery rhymes."/>
          <p:cNvSpPr txBox="1"/>
          <p:nvPr/>
        </p:nvSpPr>
        <p:spPr>
          <a:xfrm>
            <a:off x="15642052" y="12781958"/>
            <a:ext cx="2778800"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a:t>
            </a:r>
            <a:r>
              <a:rPr lang="en-GB" dirty="0"/>
              <a:t>Try and tap out a beat to a favourite song. </a:t>
            </a:r>
            <a:r>
              <a:rPr dirty="0"/>
              <a:t>.</a:t>
            </a:r>
          </a:p>
        </p:txBody>
      </p:sp>
      <p:pic>
        <p:nvPicPr>
          <p:cNvPr id="208" name="Image" descr="Image"/>
          <p:cNvPicPr>
            <a:picLocks noChangeAspect="1"/>
          </p:cNvPicPr>
          <p:nvPr/>
        </p:nvPicPr>
        <p:blipFill>
          <a:blip r:embed="rId22">
            <a:alphaModFix amt="78333"/>
            <a:extLst/>
          </a:blip>
          <a:stretch>
            <a:fillRect/>
          </a:stretch>
        </p:blipFill>
        <p:spPr>
          <a:xfrm>
            <a:off x="14914557" y="10441084"/>
            <a:ext cx="1056496" cy="1056496"/>
          </a:xfrm>
          <a:prstGeom prst="rect">
            <a:avLst/>
          </a:prstGeom>
          <a:ln w="12700">
            <a:miter lim="400000"/>
          </a:ln>
        </p:spPr>
      </p:pic>
      <p:pic>
        <p:nvPicPr>
          <p:cNvPr id="209" name="Image" descr="Image"/>
          <p:cNvPicPr>
            <a:picLocks noChangeAspect="1"/>
          </p:cNvPicPr>
          <p:nvPr/>
        </p:nvPicPr>
        <p:blipFill>
          <a:blip r:embed="rId23">
            <a:alphaModFix amt="62648"/>
            <a:extLst/>
          </a:blip>
          <a:stretch>
            <a:fillRect/>
          </a:stretch>
        </p:blipFill>
        <p:spPr>
          <a:xfrm>
            <a:off x="16726541" y="10006190"/>
            <a:ext cx="776887" cy="581915"/>
          </a:xfrm>
          <a:prstGeom prst="rect">
            <a:avLst/>
          </a:prstGeom>
          <a:ln w="12700">
            <a:miter lim="400000"/>
          </a:ln>
        </p:spPr>
      </p:pic>
      <p:pic>
        <p:nvPicPr>
          <p:cNvPr id="210" name="Image" descr="Image"/>
          <p:cNvPicPr>
            <a:picLocks noChangeAspect="1"/>
          </p:cNvPicPr>
          <p:nvPr/>
        </p:nvPicPr>
        <p:blipFill>
          <a:blip r:embed="rId24">
            <a:alphaModFix amt="65308"/>
            <a:extLst/>
          </a:blip>
          <a:stretch>
            <a:fillRect/>
          </a:stretch>
        </p:blipFill>
        <p:spPr>
          <a:xfrm>
            <a:off x="15489571" y="6361696"/>
            <a:ext cx="1491622" cy="992607"/>
          </a:xfrm>
          <a:prstGeom prst="rect">
            <a:avLst/>
          </a:prstGeom>
          <a:ln w="12700">
            <a:miter lim="400000"/>
          </a:ln>
        </p:spPr>
      </p:pic>
      <p:sp>
        <p:nvSpPr>
          <p:cNvPr id="211" name="RE We will begin our religious studies by looking at special people. This will link to our topic of families and all about me.…"/>
          <p:cNvSpPr txBox="1"/>
          <p:nvPr/>
        </p:nvSpPr>
        <p:spPr>
          <a:xfrm>
            <a:off x="19494153" y="1229963"/>
            <a:ext cx="4724942" cy="3180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sp>
        <p:nvSpPr>
          <p:cNvPr id="212" name="The natural world…"/>
          <p:cNvSpPr txBox="1"/>
          <p:nvPr/>
        </p:nvSpPr>
        <p:spPr>
          <a:xfrm>
            <a:off x="19215100" y="3607184"/>
            <a:ext cx="4892534"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800" dirty="0"/>
              <a:t>The natural world</a:t>
            </a:r>
            <a:endParaRPr lang="en-GB" sz="2800" dirty="0"/>
          </a:p>
          <a:p>
            <a:pPr algn="just">
              <a:defRPr sz="2000" b="0">
                <a:latin typeface="Noteworthy Bold"/>
                <a:ea typeface="Noteworthy Bold"/>
                <a:cs typeface="Noteworthy Bold"/>
                <a:sym typeface="Noteworthy Bold"/>
              </a:defRPr>
            </a:pPr>
            <a:r>
              <a:rPr lang="en-GB" dirty="0"/>
              <a:t>We will look at the changes that occur when the seasons change from Autumn to Winter. We will </a:t>
            </a:r>
            <a:endParaRPr dirty="0"/>
          </a:p>
        </p:txBody>
      </p:sp>
      <p:sp>
        <p:nvSpPr>
          <p:cNvPr id="213" name="Past and Present…"/>
          <p:cNvSpPr txBox="1"/>
          <p:nvPr/>
        </p:nvSpPr>
        <p:spPr>
          <a:xfrm>
            <a:off x="19470808" y="7632128"/>
            <a:ext cx="3516496"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Past and Present</a:t>
            </a:r>
            <a:endParaRPr lang="en-GB" dirty="0"/>
          </a:p>
          <a:p>
            <a:pPr algn="just">
              <a:defRPr sz="2000" b="0">
                <a:latin typeface="Noteworthy Bold"/>
                <a:ea typeface="Noteworthy Bold"/>
                <a:cs typeface="Noteworthy Bold"/>
                <a:sym typeface="Noteworthy Bold"/>
              </a:defRPr>
            </a:pPr>
            <a:r>
              <a:rPr lang="en-GB" dirty="0"/>
              <a:t>We will share our memories of celebrations we have had in our families in our past.</a:t>
            </a:r>
            <a:endParaRPr dirty="0"/>
          </a:p>
        </p:txBody>
      </p:sp>
      <p:sp>
        <p:nvSpPr>
          <p:cNvPr id="214" name="People and communities:…"/>
          <p:cNvSpPr txBox="1"/>
          <p:nvPr/>
        </p:nvSpPr>
        <p:spPr>
          <a:xfrm>
            <a:off x="19793613" y="5242349"/>
            <a:ext cx="2778800" cy="1272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just">
              <a:defRPr sz="2000" b="0">
                <a:latin typeface="Noteworthy Bold"/>
                <a:ea typeface="Noteworthy Bold"/>
                <a:cs typeface="Noteworthy Bold"/>
                <a:sym typeface="Noteworthy Bold"/>
              </a:defRPr>
            </a:pPr>
            <a:r>
              <a:rPr sz="2000" dirty="0"/>
              <a:t>People</a:t>
            </a:r>
            <a:r>
              <a:rPr lang="en-GB" sz="2000" dirty="0"/>
              <a:t> </a:t>
            </a:r>
            <a:r>
              <a:rPr sz="2000" dirty="0"/>
              <a:t>and </a:t>
            </a:r>
            <a:r>
              <a:rPr lang="en-GB" sz="2000" dirty="0" err="1"/>
              <a:t>communitie</a:t>
            </a:r>
            <a:r>
              <a:rPr sz="2000" dirty="0"/>
              <a:t>s:</a:t>
            </a:r>
          </a:p>
          <a:p>
            <a:pPr algn="just">
              <a:defRPr sz="1400" b="0">
                <a:latin typeface="Noteworthy Light"/>
                <a:ea typeface="Noteworthy Light"/>
                <a:cs typeface="Noteworthy Light"/>
                <a:sym typeface="Noteworthy Light"/>
              </a:defRPr>
            </a:pPr>
            <a:r>
              <a:rPr lang="en-GB" dirty="0"/>
              <a:t>We will be talking about different festivals and celebrations and how different families celebrate.</a:t>
            </a:r>
            <a:endParaRPr dirty="0"/>
          </a:p>
          <a:p>
            <a:pPr algn="just">
              <a:defRPr sz="1400" b="0">
                <a:latin typeface="Noteworthy Light"/>
                <a:ea typeface="Noteworthy Light"/>
                <a:cs typeface="Noteworthy Light"/>
                <a:sym typeface="Noteworthy Light"/>
              </a:defRPr>
            </a:pPr>
            <a:r>
              <a:rPr dirty="0"/>
              <a:t>  </a:t>
            </a:r>
          </a:p>
        </p:txBody>
      </p:sp>
      <p:sp>
        <p:nvSpPr>
          <p:cNvPr id="215" name="AT HOME: Talk to your children about the world around them and their place in it."/>
          <p:cNvSpPr txBox="1"/>
          <p:nvPr/>
        </p:nvSpPr>
        <p:spPr>
          <a:xfrm>
            <a:off x="20271967" y="9260096"/>
            <a:ext cx="2778800"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Talk to your children about </a:t>
            </a:r>
            <a:r>
              <a:rPr lang="en-GB" dirty="0"/>
              <a:t>celebrations you have in your family. </a:t>
            </a:r>
            <a:r>
              <a:rPr dirty="0"/>
              <a:t>. </a:t>
            </a:r>
          </a:p>
        </p:txBody>
      </p:sp>
      <p:sp>
        <p:nvSpPr>
          <p:cNvPr id="216" name="AT HOME: Practice counting and looking for numbers in the world around them."/>
          <p:cNvSpPr txBox="1"/>
          <p:nvPr/>
        </p:nvSpPr>
        <p:spPr>
          <a:xfrm>
            <a:off x="9930293" y="5605960"/>
            <a:ext cx="5278547" cy="3406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t>AT HOME: Practice counting and looking for numbers in the world around them.</a:t>
            </a:r>
          </a:p>
        </p:txBody>
      </p:sp>
      <p:pic>
        <p:nvPicPr>
          <p:cNvPr id="217" name="Image" descr="Image"/>
          <p:cNvPicPr>
            <a:picLocks noChangeAspect="1"/>
          </p:cNvPicPr>
          <p:nvPr/>
        </p:nvPicPr>
        <p:blipFill>
          <a:blip r:embed="rId25">
            <a:alphaModFix amt="62313"/>
            <a:extLst/>
          </a:blip>
          <a:stretch>
            <a:fillRect/>
          </a:stretch>
        </p:blipFill>
        <p:spPr>
          <a:xfrm>
            <a:off x="22649980" y="5961301"/>
            <a:ext cx="1358901" cy="1358901"/>
          </a:xfrm>
          <a:prstGeom prst="rect">
            <a:avLst/>
          </a:prstGeom>
          <a:ln w="12700">
            <a:miter lim="400000"/>
          </a:ln>
        </p:spPr>
      </p:pic>
      <p:pic>
        <p:nvPicPr>
          <p:cNvPr id="218" name="Image" descr="Image"/>
          <p:cNvPicPr>
            <a:picLocks noChangeAspect="1"/>
          </p:cNvPicPr>
          <p:nvPr/>
        </p:nvPicPr>
        <p:blipFill>
          <a:blip r:embed="rId26">
            <a:alphaModFix amt="69145"/>
            <a:extLst/>
          </a:blip>
          <a:stretch>
            <a:fillRect/>
          </a:stretch>
        </p:blipFill>
        <p:spPr>
          <a:xfrm>
            <a:off x="22349927" y="498222"/>
            <a:ext cx="1211225" cy="1088569"/>
          </a:xfrm>
          <a:prstGeom prst="rect">
            <a:avLst/>
          </a:prstGeom>
          <a:ln w="12700">
            <a:miter lim="400000"/>
          </a:ln>
        </p:spPr>
      </p:pic>
      <p:pic>
        <p:nvPicPr>
          <p:cNvPr id="219" name="Image" descr="Image"/>
          <p:cNvPicPr>
            <a:picLocks noChangeAspect="1"/>
          </p:cNvPicPr>
          <p:nvPr/>
        </p:nvPicPr>
        <p:blipFill>
          <a:blip r:embed="rId27">
            <a:alphaModFix amt="64834"/>
            <a:extLst/>
          </a:blip>
          <a:stretch>
            <a:fillRect/>
          </a:stretch>
        </p:blipFill>
        <p:spPr>
          <a:xfrm>
            <a:off x="19947762" y="6415028"/>
            <a:ext cx="2565357" cy="1152161"/>
          </a:xfrm>
          <a:prstGeom prst="rect">
            <a:avLst/>
          </a:prstGeom>
          <a:ln w="12700">
            <a:miter lim="400000"/>
          </a:ln>
        </p:spPr>
      </p:pic>
      <p:sp>
        <p:nvSpPr>
          <p:cNvPr id="220" name="Rounded Rectangle"/>
          <p:cNvSpPr/>
          <p:nvPr/>
        </p:nvSpPr>
        <p:spPr>
          <a:xfrm>
            <a:off x="19253970" y="10730858"/>
            <a:ext cx="1854201" cy="2550146"/>
          </a:xfrm>
          <a:prstGeom prst="roundRect">
            <a:avLst>
              <a:gd name="adj" fmla="val 22170"/>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1" name="Extras:…"/>
          <p:cNvSpPr txBox="1"/>
          <p:nvPr/>
        </p:nvSpPr>
        <p:spPr>
          <a:xfrm>
            <a:off x="19389118" y="10721876"/>
            <a:ext cx="1879601" cy="1056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u="sng" dirty="0"/>
              <a:t>Extras</a:t>
            </a:r>
            <a:r>
              <a:rPr dirty="0"/>
              <a:t>:</a:t>
            </a:r>
            <a:endParaRPr sz="1400" dirty="0">
              <a:latin typeface="Noteworthy Light"/>
              <a:ea typeface="Noteworthy Light"/>
              <a:cs typeface="Noteworthy Light"/>
              <a:sym typeface="Noteworthy Light"/>
            </a:endParaRPr>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a:t>
            </a:r>
            <a:r>
              <a:rPr lang="en-GB" sz="1400" dirty="0">
                <a:latin typeface="Noteworthy Light"/>
                <a:ea typeface="Noteworthy Light"/>
                <a:cs typeface="Noteworthy Light"/>
                <a:sym typeface="Noteworthy Light"/>
              </a:rPr>
              <a:t>FS2 and KS1 </a:t>
            </a:r>
          </a:p>
          <a:p>
            <a:pPr algn="just">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Christmas Play</a:t>
            </a:r>
          </a:p>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pic>
        <p:nvPicPr>
          <p:cNvPr id="222" name="Image" descr="Image"/>
          <p:cNvPicPr>
            <a:picLocks noChangeAspect="1"/>
          </p:cNvPicPr>
          <p:nvPr/>
        </p:nvPicPr>
        <p:blipFill>
          <a:blip r:embed="rId28">
            <a:alphaModFix amt="74431"/>
            <a:extLst/>
          </a:blip>
          <a:stretch>
            <a:fillRect/>
          </a:stretch>
        </p:blipFill>
        <p:spPr>
          <a:xfrm>
            <a:off x="19470808" y="12020353"/>
            <a:ext cx="1420525" cy="1064022"/>
          </a:xfrm>
          <a:prstGeom prst="rect">
            <a:avLst/>
          </a:prstGeom>
          <a:ln w="12700">
            <a:miter lim="400000"/>
          </a:ln>
        </p:spPr>
      </p:pic>
      <p:sp>
        <p:nvSpPr>
          <p:cNvPr id="223" name="Rounded Rectangle"/>
          <p:cNvSpPr/>
          <p:nvPr/>
        </p:nvSpPr>
        <p:spPr>
          <a:xfrm>
            <a:off x="21266218" y="10592868"/>
            <a:ext cx="3044594" cy="2989318"/>
          </a:xfrm>
          <a:prstGeom prst="roundRect">
            <a:avLst>
              <a:gd name="adj" fmla="val 13752"/>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4" name="Topics…"/>
          <p:cNvSpPr txBox="1"/>
          <p:nvPr/>
        </p:nvSpPr>
        <p:spPr>
          <a:xfrm>
            <a:off x="21379392" y="11158768"/>
            <a:ext cx="2818245"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a:defRPr sz="2000" b="0" u="sng">
                <a:latin typeface="Noteworthy Bold"/>
                <a:ea typeface="Noteworthy Bold"/>
                <a:cs typeface="Noteworthy Bold"/>
                <a:sym typeface="Noteworthy Bold"/>
              </a:defRPr>
            </a:pPr>
            <a:r>
              <a:rPr dirty="0"/>
              <a:t>Topics</a:t>
            </a:r>
            <a:endParaRPr lang="en-GB" dirty="0"/>
          </a:p>
          <a:p>
            <a:pPr algn="just">
              <a:defRPr sz="2000" b="0" u="sng">
                <a:latin typeface="Noteworthy Bold"/>
                <a:ea typeface="Noteworthy Bold"/>
                <a:cs typeface="Noteworthy Bold"/>
                <a:sym typeface="Noteworthy Bold"/>
              </a:defRPr>
            </a:pPr>
            <a:endParaRPr lang="en-GB" dirty="0"/>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1&amp;2 Bonfire Night and Diwali </a:t>
            </a:r>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3 &amp; 4 Celebrations</a:t>
            </a:r>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5 &amp; 6 Hot and Cold Countries</a:t>
            </a:r>
          </a:p>
          <a:p>
            <a:pPr algn="just">
              <a:defRPr sz="2000" b="0" u="sng">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Week 7 &amp; 8 Christmas</a:t>
            </a:r>
          </a:p>
        </p:txBody>
      </p:sp>
      <p:sp>
        <p:nvSpPr>
          <p:cNvPr id="2" name="TextBox 1">
            <a:extLst>
              <a:ext uri="{FF2B5EF4-FFF2-40B4-BE49-F238E27FC236}">
                <a16:creationId xmlns:a16="http://schemas.microsoft.com/office/drawing/2014/main" id="{5AF62813-6FBC-4AE5-9583-9E27BC6AF5C0}"/>
              </a:ext>
            </a:extLst>
          </p:cNvPr>
          <p:cNvSpPr txBox="1"/>
          <p:nvPr/>
        </p:nvSpPr>
        <p:spPr>
          <a:xfrm>
            <a:off x="2034073" y="377047"/>
            <a:ext cx="531038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400" b="0" i="0" u="sng" strike="noStrike" cap="none" spc="0" normalizeH="0" baseline="0" dirty="0">
                <a:ln>
                  <a:noFill/>
                </a:ln>
                <a:solidFill>
                  <a:srgbClr val="000000"/>
                </a:solidFill>
                <a:effectLst/>
                <a:uFillTx/>
                <a:latin typeface="Helvetica Neue"/>
                <a:ea typeface="Helvetica Neue"/>
                <a:cs typeface="Helvetica Neue"/>
                <a:sym typeface="Helvetica Neue"/>
              </a:rPr>
              <a:t>Physical Development </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555</TotalTime>
  <Words>1831</Words>
  <Application>Microsoft Office PowerPoint</Application>
  <PresentationFormat>Custom</PresentationFormat>
  <Paragraphs>233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Helvetica Neue</vt:lpstr>
      <vt:lpstr>Helvetica Neue Light</vt:lpstr>
      <vt:lpstr>Helvetica Neue Medium</vt:lpstr>
      <vt:lpstr>Noteworthy Bold</vt:lpstr>
      <vt:lpstr>Noteworthy Light</vt:lpstr>
      <vt:lpstr>White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Gemma Powell</dc:creator>
  <cp:lastModifiedBy>Gemma Powell</cp:lastModifiedBy>
  <cp:revision>27</cp:revision>
  <cp:lastPrinted>2022-07-01T08:30:18Z</cp:lastPrinted>
  <dcterms:modified xsi:type="dcterms:W3CDTF">2025-10-18T06:14:43Z</dcterms:modified>
</cp:coreProperties>
</file>