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7" r:id="rId3"/>
  </p:sldIdLst>
  <p:sldSz cx="24384000" cy="13716000"/>
  <p:notesSz cx="6797675" cy="9926638"/>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8" d="100"/>
          <a:sy n="88" d="100"/>
        </p:scale>
        <p:origin x="-5842" y="-410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90488" y="744538"/>
            <a:ext cx="6616700" cy="3722687"/>
          </a:xfrm>
          <a:prstGeom prst="rect">
            <a:avLst/>
          </a:prstGeom>
        </p:spPr>
        <p:txBody>
          <a:bodyPr/>
          <a:lstStyle/>
          <a:p>
            <a:endParaRPr/>
          </a:p>
        </p:txBody>
      </p:sp>
      <p:sp>
        <p:nvSpPr>
          <p:cNvPr id="117" name="Shape 117"/>
          <p:cNvSpPr>
            <a:spLocks noGrp="1"/>
          </p:cNvSpPr>
          <p:nvPr>
            <p:ph type="body" sz="quarter" idx="1"/>
          </p:nvPr>
        </p:nvSpPr>
        <p:spPr>
          <a:xfrm>
            <a:off x="906357" y="4715153"/>
            <a:ext cx="4984962" cy="4466987"/>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image" Target="../media/image1.jpeg"/><Relationship Id="rId16"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5" Type="http://schemas.openxmlformats.org/officeDocument/2006/relationships/image" Target="../media/image1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2.tif"/><Relationship Id="rId13" Type="http://schemas.openxmlformats.org/officeDocument/2006/relationships/image" Target="../media/image27.png"/><Relationship Id="rId18" Type="http://schemas.openxmlformats.org/officeDocument/2006/relationships/image" Target="../media/image32.tif"/><Relationship Id="rId26" Type="http://schemas.openxmlformats.org/officeDocument/2006/relationships/image" Target="../media/image40.tif"/><Relationship Id="rId3" Type="http://schemas.openxmlformats.org/officeDocument/2006/relationships/image" Target="../media/image17.tif"/><Relationship Id="rId21" Type="http://schemas.openxmlformats.org/officeDocument/2006/relationships/image" Target="../media/image35.tif"/><Relationship Id="rId7" Type="http://schemas.openxmlformats.org/officeDocument/2006/relationships/image" Target="../media/image21.tif"/><Relationship Id="rId12" Type="http://schemas.openxmlformats.org/officeDocument/2006/relationships/image" Target="../media/image26.png"/><Relationship Id="rId17" Type="http://schemas.openxmlformats.org/officeDocument/2006/relationships/image" Target="../media/image31.tif"/><Relationship Id="rId25" Type="http://schemas.openxmlformats.org/officeDocument/2006/relationships/image" Target="../media/image39.tif"/><Relationship Id="rId2" Type="http://schemas.openxmlformats.org/officeDocument/2006/relationships/image" Target="../media/image16.png"/><Relationship Id="rId16" Type="http://schemas.openxmlformats.org/officeDocument/2006/relationships/image" Target="../media/image30.tif"/><Relationship Id="rId20" Type="http://schemas.openxmlformats.org/officeDocument/2006/relationships/image" Target="../media/image34.tif"/><Relationship Id="rId1" Type="http://schemas.openxmlformats.org/officeDocument/2006/relationships/slideLayout" Target="../slideLayouts/slideLayout11.xml"/><Relationship Id="rId6" Type="http://schemas.openxmlformats.org/officeDocument/2006/relationships/image" Target="../media/image20.tif"/><Relationship Id="rId11" Type="http://schemas.openxmlformats.org/officeDocument/2006/relationships/image" Target="../media/image25.tif"/><Relationship Id="rId24" Type="http://schemas.openxmlformats.org/officeDocument/2006/relationships/image" Target="../media/image38.tif"/><Relationship Id="rId5" Type="http://schemas.openxmlformats.org/officeDocument/2006/relationships/image" Target="../media/image19.tif"/><Relationship Id="rId15" Type="http://schemas.openxmlformats.org/officeDocument/2006/relationships/image" Target="../media/image29.png"/><Relationship Id="rId23" Type="http://schemas.openxmlformats.org/officeDocument/2006/relationships/image" Target="../media/image37.tif"/><Relationship Id="rId10" Type="http://schemas.openxmlformats.org/officeDocument/2006/relationships/image" Target="../media/image24.tif"/><Relationship Id="rId19" Type="http://schemas.openxmlformats.org/officeDocument/2006/relationships/image" Target="../media/image33.png"/><Relationship Id="rId4" Type="http://schemas.openxmlformats.org/officeDocument/2006/relationships/image" Target="../media/image18.tif"/><Relationship Id="rId9" Type="http://schemas.openxmlformats.org/officeDocument/2006/relationships/image" Target="../media/image23.tif"/><Relationship Id="rId14" Type="http://schemas.openxmlformats.org/officeDocument/2006/relationships/image" Target="../media/image28.png"/><Relationship Id="rId22" Type="http://schemas.openxmlformats.org/officeDocument/2006/relationships/image" Target="../media/image36.tif"/><Relationship Id="rId27"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Autumn 1: Knowledge organiser"/>
          <p:cNvSpPr txBox="1"/>
          <p:nvPr/>
        </p:nvSpPr>
        <p:spPr>
          <a:xfrm>
            <a:off x="215011" y="184555"/>
            <a:ext cx="6613991"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b="0">
                <a:latin typeface="Noteworthy Bold"/>
                <a:ea typeface="Noteworthy Bold"/>
                <a:cs typeface="Noteworthy Bold"/>
                <a:sym typeface="Noteworthy Bold"/>
              </a:defRPr>
            </a:lvl1pPr>
          </a:lstStyle>
          <a:p>
            <a:r>
              <a:rPr lang="en-GB" dirty="0"/>
              <a:t>Spring 1</a:t>
            </a:r>
            <a:r>
              <a:rPr dirty="0"/>
              <a:t>: Knowledge </a:t>
            </a:r>
            <a:r>
              <a:rPr lang="en-GB" dirty="0"/>
              <a:t>O</a:t>
            </a:r>
            <a:r>
              <a:rPr dirty="0" err="1"/>
              <a:t>rganiser</a:t>
            </a:r>
            <a:r>
              <a:rPr dirty="0"/>
              <a:t> </a:t>
            </a:r>
          </a:p>
        </p:txBody>
      </p:sp>
      <p:sp>
        <p:nvSpPr>
          <p:cNvPr id="121" name="Key books this term"/>
          <p:cNvSpPr txBox="1"/>
          <p:nvPr/>
        </p:nvSpPr>
        <p:spPr>
          <a:xfrm>
            <a:off x="294397" y="1127916"/>
            <a:ext cx="3268505" cy="7054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b="0" u="sng">
                <a:solidFill>
                  <a:srgbClr val="5E5E5E"/>
                </a:solidFill>
                <a:latin typeface="Noteworthy Bold"/>
                <a:ea typeface="Noteworthy Bold"/>
                <a:cs typeface="Noteworthy Bold"/>
                <a:sym typeface="Noteworthy Bold"/>
              </a:defRPr>
            </a:lvl1pPr>
          </a:lstStyle>
          <a:p>
            <a:r>
              <a:t>Key books this term</a:t>
            </a:r>
          </a:p>
        </p:txBody>
      </p:sp>
      <p:sp>
        <p:nvSpPr>
          <p:cNvPr id="124" name="Starting school &amp; all about me- week 1-2"/>
          <p:cNvSpPr/>
          <p:nvPr/>
        </p:nvSpPr>
        <p:spPr>
          <a:xfrm>
            <a:off x="372642" y="4808136"/>
            <a:ext cx="4662099" cy="1178867"/>
          </a:xfrm>
          <a:prstGeom prst="rightArrow">
            <a:avLst>
              <a:gd name="adj1" fmla="val 32000"/>
              <a:gd name="adj2" fmla="val 63220"/>
            </a:avLst>
          </a:prstGeom>
          <a:solidFill>
            <a:srgbClr val="F4DDD7"/>
          </a:solidFill>
          <a:ln w="127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0">
                <a:latin typeface="Noteworthy Light"/>
                <a:ea typeface="Noteworthy Light"/>
                <a:cs typeface="Noteworthy Light"/>
                <a:sym typeface="Noteworthy Light"/>
              </a:defRPr>
            </a:lvl1pPr>
          </a:lstStyle>
          <a:p>
            <a:r>
              <a:rPr lang="en-GB" dirty="0"/>
              <a:t>Can’t You Sleep Little Bear Week 1 </a:t>
            </a:r>
            <a:endParaRPr dirty="0"/>
          </a:p>
        </p:txBody>
      </p:sp>
      <p:sp>
        <p:nvSpPr>
          <p:cNvPr id="129" name="All about me: Growing and Families- week 3-4"/>
          <p:cNvSpPr/>
          <p:nvPr/>
        </p:nvSpPr>
        <p:spPr>
          <a:xfrm>
            <a:off x="5277717" y="4758682"/>
            <a:ext cx="4437362" cy="1455884"/>
          </a:xfrm>
          <a:prstGeom prst="rightArrow">
            <a:avLst>
              <a:gd name="adj1" fmla="val 32000"/>
              <a:gd name="adj2" fmla="val 51191"/>
            </a:avLst>
          </a:prstGeom>
          <a:solidFill>
            <a:srgbClr val="F4DDD7"/>
          </a:solidFill>
          <a:ln w="127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0">
                <a:latin typeface="Noteworthy Light"/>
                <a:ea typeface="Noteworthy Light"/>
                <a:cs typeface="Noteworthy Light"/>
                <a:sym typeface="Noteworthy Light"/>
              </a:defRPr>
            </a:lvl1pPr>
          </a:lstStyle>
          <a:p>
            <a:r>
              <a:rPr lang="en-GB" dirty="0"/>
              <a:t>The Moon Landing  Week 2  </a:t>
            </a:r>
            <a:endParaRPr dirty="0"/>
          </a:p>
        </p:txBody>
      </p:sp>
      <p:sp>
        <p:nvSpPr>
          <p:cNvPr id="131" name="Rainbow week- week 5"/>
          <p:cNvSpPr/>
          <p:nvPr/>
        </p:nvSpPr>
        <p:spPr>
          <a:xfrm>
            <a:off x="9958054" y="4758682"/>
            <a:ext cx="3829991" cy="1277777"/>
          </a:xfrm>
          <a:prstGeom prst="rightArrow">
            <a:avLst>
              <a:gd name="adj1" fmla="val 34805"/>
              <a:gd name="adj2" fmla="val 50657"/>
            </a:avLst>
          </a:prstGeom>
          <a:solidFill>
            <a:srgbClr val="F4DDD7"/>
          </a:solidFill>
          <a:ln w="127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0">
                <a:latin typeface="Noteworthy Light"/>
                <a:ea typeface="Noteworthy Light"/>
                <a:cs typeface="Noteworthy Light"/>
                <a:sym typeface="Noteworthy Light"/>
              </a:defRPr>
            </a:lvl1pPr>
          </a:lstStyle>
          <a:p>
            <a:endParaRPr lang="en-GB" dirty="0"/>
          </a:p>
          <a:p>
            <a:r>
              <a:rPr lang="en-GB" dirty="0"/>
              <a:t>Whatever Next Week 3  </a:t>
            </a:r>
          </a:p>
          <a:p>
            <a:endParaRPr dirty="0"/>
          </a:p>
        </p:txBody>
      </p:sp>
      <p:sp>
        <p:nvSpPr>
          <p:cNvPr id="135" name="Autumn- week 7"/>
          <p:cNvSpPr/>
          <p:nvPr/>
        </p:nvSpPr>
        <p:spPr>
          <a:xfrm>
            <a:off x="20307521" y="4536552"/>
            <a:ext cx="3339400" cy="1277778"/>
          </a:xfrm>
          <a:prstGeom prst="rightArrow">
            <a:avLst>
              <a:gd name="adj1" fmla="val 34805"/>
              <a:gd name="adj2" fmla="val 50657"/>
            </a:avLst>
          </a:prstGeom>
          <a:solidFill>
            <a:srgbClr val="F4DDD7"/>
          </a:solidFill>
          <a:ln w="127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0">
                <a:latin typeface="Noteworthy Light"/>
                <a:ea typeface="Noteworthy Light"/>
                <a:cs typeface="Noteworthy Light"/>
                <a:sym typeface="Noteworthy Light"/>
              </a:defRPr>
            </a:lvl1pPr>
          </a:lstStyle>
          <a:p>
            <a:endParaRPr lang="en-GB" dirty="0"/>
          </a:p>
          <a:p>
            <a:r>
              <a:rPr lang="en-GB" dirty="0"/>
              <a:t>The Way Back Home Week 5&amp;6</a:t>
            </a:r>
          </a:p>
          <a:p>
            <a:endParaRPr dirty="0"/>
          </a:p>
        </p:txBody>
      </p:sp>
      <p:sp>
        <p:nvSpPr>
          <p:cNvPr id="141" name="Down on the farm - week 6"/>
          <p:cNvSpPr/>
          <p:nvPr/>
        </p:nvSpPr>
        <p:spPr>
          <a:xfrm>
            <a:off x="14614043" y="4536552"/>
            <a:ext cx="3858146" cy="1277778"/>
          </a:xfrm>
          <a:prstGeom prst="rightArrow">
            <a:avLst>
              <a:gd name="adj1" fmla="val 34805"/>
              <a:gd name="adj2" fmla="val 50657"/>
            </a:avLst>
          </a:prstGeom>
          <a:solidFill>
            <a:srgbClr val="F4DDD7"/>
          </a:solidFill>
          <a:ln w="127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0">
                <a:latin typeface="Noteworthy Light"/>
                <a:ea typeface="Noteworthy Light"/>
                <a:cs typeface="Noteworthy Light"/>
                <a:sym typeface="Noteworthy Light"/>
              </a:defRPr>
            </a:lvl1pPr>
          </a:lstStyle>
          <a:p>
            <a:endParaRPr lang="en-GB" dirty="0"/>
          </a:p>
          <a:p>
            <a:r>
              <a:rPr lang="en-GB" dirty="0"/>
              <a:t>Aliens Love Underpants Week 4  </a:t>
            </a:r>
          </a:p>
          <a:p>
            <a:endParaRPr dirty="0"/>
          </a:p>
        </p:txBody>
      </p:sp>
      <p:pic>
        <p:nvPicPr>
          <p:cNvPr id="1026" name="Picture 2" descr="Can't You Sleep, Little Bear?' by Martin Waddell | Goodreads">
            <a:extLst>
              <a:ext uri="{FF2B5EF4-FFF2-40B4-BE49-F238E27FC236}">
                <a16:creationId xmlns:a16="http://schemas.microsoft.com/office/drawing/2014/main" id="{E18E8B87-B8A3-441A-8BB2-3E72582D0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641" y="2058619"/>
            <a:ext cx="1599941" cy="19722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ok Inside: Space (Look Inside): 1: Amazon.co.uk: Rob Lloyd Jones,  Benedetta Giaufret;Enrica Rusina, Benedetta Giaufret;Enrica Rusina:  9781409523383: Books">
            <a:extLst>
              <a:ext uri="{FF2B5EF4-FFF2-40B4-BE49-F238E27FC236}">
                <a16:creationId xmlns:a16="http://schemas.microsoft.com/office/drawing/2014/main" id="{1EAEBFBA-B679-4C63-AD32-996D1F47A9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7205" y="2107019"/>
            <a:ext cx="1751393" cy="19661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xploring Space: 10 Books for Little… | PBS KIDS for Parents">
            <a:extLst>
              <a:ext uri="{FF2B5EF4-FFF2-40B4-BE49-F238E27FC236}">
                <a16:creationId xmlns:a16="http://schemas.microsoft.com/office/drawing/2014/main" id="{FA3A6012-9925-49E4-AD52-B7BCDEE704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6221" y="1232785"/>
            <a:ext cx="21336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pace Books for Kids | Originals Explorers: Space eBook">
            <a:extLst>
              <a:ext uri="{FF2B5EF4-FFF2-40B4-BE49-F238E27FC236}">
                <a16:creationId xmlns:a16="http://schemas.microsoft.com/office/drawing/2014/main" id="{8A9C46A9-4DCC-47CB-8FA3-2D64857985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9962" y="3541807"/>
            <a:ext cx="30289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Neil Armstrong (82) (Little People, BIG DREAMS) : Sanchez Vegara, Maria  Isabel, Jacques, Christophe: Amazon.co.uk: Books">
            <a:extLst>
              <a:ext uri="{FF2B5EF4-FFF2-40B4-BE49-F238E27FC236}">
                <a16:creationId xmlns:a16="http://schemas.microsoft.com/office/drawing/2014/main" id="{C7748168-C4FB-4D13-9297-2F1F5317E5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07371" y="575848"/>
            <a:ext cx="1933575" cy="237172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Planets Children's Book Collection | Discover Epic Children's Books,  Audiobooks, Videos &amp; More">
            <a:extLst>
              <a:ext uri="{FF2B5EF4-FFF2-40B4-BE49-F238E27FC236}">
                <a16:creationId xmlns:a16="http://schemas.microsoft.com/office/drawing/2014/main" id="{E4028ECA-80AB-45DC-A4D0-04BFB2C3D9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72907" y="280509"/>
            <a:ext cx="1905000" cy="24003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Look Inside: Space (Look Inside): 1: Amazon.co.uk: Rob Lloyd Jones,  Benedetta Giaufret;Enrica Rusina, Benedetta Giaufret;Enrica Rusina:  9781409523383: Books">
            <a:extLst>
              <a:ext uri="{FF2B5EF4-FFF2-40B4-BE49-F238E27FC236}">
                <a16:creationId xmlns:a16="http://schemas.microsoft.com/office/drawing/2014/main" id="{8265D440-B345-40C9-A679-EAC0A43A80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6443" y="2773690"/>
            <a:ext cx="2019300" cy="226695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Whatever Next! (A Bear Family Book, 2) : Murphy, Jill: Amazon.co.uk: Books">
            <a:extLst>
              <a:ext uri="{FF2B5EF4-FFF2-40B4-BE49-F238E27FC236}">
                <a16:creationId xmlns:a16="http://schemas.microsoft.com/office/drawing/2014/main" id="{80B4DDCC-220D-48AF-937E-A6F49772E3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510071" y="1700344"/>
            <a:ext cx="1914525" cy="239077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Aliens Love Underpants PA Claire Freedman Very Good 1471120082 for sale  online | eBay">
            <a:extLst>
              <a:ext uri="{FF2B5EF4-FFF2-40B4-BE49-F238E27FC236}">
                <a16:creationId xmlns:a16="http://schemas.microsoft.com/office/drawing/2014/main" id="{BB266E0B-07B8-4771-A873-E35813A0438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127918" y="2304347"/>
            <a:ext cx="1990725" cy="2295525"/>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Welcome to Alien School: Amazon.co.uk: Hart, Caryl, Eaves, Ed:  9780857072573: Books">
            <a:extLst>
              <a:ext uri="{FF2B5EF4-FFF2-40B4-BE49-F238E27FC236}">
                <a16:creationId xmlns:a16="http://schemas.microsoft.com/office/drawing/2014/main" id="{BCA3054B-406B-4139-AF74-A13F80BBA54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898006" y="1127916"/>
            <a:ext cx="1981200" cy="230505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The Way Back Home by Oliver Jeffers (9780007549245/Board book) |  LoveReading4Kids">
            <a:extLst>
              <a:ext uri="{FF2B5EF4-FFF2-40B4-BE49-F238E27FC236}">
                <a16:creationId xmlns:a16="http://schemas.microsoft.com/office/drawing/2014/main" id="{3B86E7D3-2EE7-47A2-836E-C88599AFE13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658570" y="2042078"/>
            <a:ext cx="2076450" cy="220027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6627F880-E8DC-4391-91B7-A453A8450713}"/>
              </a:ext>
            </a:extLst>
          </p:cNvPr>
          <p:cNvPicPr>
            <a:picLocks noChangeAspect="1"/>
          </p:cNvPicPr>
          <p:nvPr/>
        </p:nvPicPr>
        <p:blipFill>
          <a:blip r:embed="rId12"/>
          <a:stretch>
            <a:fillRect/>
          </a:stretch>
        </p:blipFill>
        <p:spPr>
          <a:xfrm>
            <a:off x="240421" y="6699758"/>
            <a:ext cx="5154091" cy="2509935"/>
          </a:xfrm>
          <a:prstGeom prst="rect">
            <a:avLst/>
          </a:prstGeom>
        </p:spPr>
      </p:pic>
      <p:pic>
        <p:nvPicPr>
          <p:cNvPr id="22" name="Picture 21">
            <a:extLst>
              <a:ext uri="{FF2B5EF4-FFF2-40B4-BE49-F238E27FC236}">
                <a16:creationId xmlns:a16="http://schemas.microsoft.com/office/drawing/2014/main" id="{6F8AEDB4-4329-4566-A4AC-78C4B118D478}"/>
              </a:ext>
            </a:extLst>
          </p:cNvPr>
          <p:cNvPicPr>
            <a:picLocks noChangeAspect="1"/>
          </p:cNvPicPr>
          <p:nvPr/>
        </p:nvPicPr>
        <p:blipFill>
          <a:blip r:embed="rId13"/>
          <a:stretch>
            <a:fillRect/>
          </a:stretch>
        </p:blipFill>
        <p:spPr>
          <a:xfrm>
            <a:off x="17712049" y="5987002"/>
            <a:ext cx="6367406" cy="7094516"/>
          </a:xfrm>
          <a:prstGeom prst="rect">
            <a:avLst/>
          </a:prstGeom>
        </p:spPr>
      </p:pic>
      <p:sp>
        <p:nvSpPr>
          <p:cNvPr id="6" name="TextBox 5">
            <a:extLst>
              <a:ext uri="{FF2B5EF4-FFF2-40B4-BE49-F238E27FC236}">
                <a16:creationId xmlns:a16="http://schemas.microsoft.com/office/drawing/2014/main" id="{037481D9-9A97-4A00-A6D7-D01AC2977FFC}"/>
              </a:ext>
            </a:extLst>
          </p:cNvPr>
          <p:cNvSpPr txBox="1"/>
          <p:nvPr/>
        </p:nvSpPr>
        <p:spPr>
          <a:xfrm>
            <a:off x="5788464" y="6874991"/>
            <a:ext cx="4991847" cy="31188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2800" i="0" u="sng" strike="noStrike" cap="none" spc="0" normalizeH="0" baseline="0" dirty="0">
                <a:ln>
                  <a:noFill/>
                </a:ln>
                <a:solidFill>
                  <a:srgbClr val="000000"/>
                </a:solidFill>
                <a:effectLst/>
                <a:uFillTx/>
                <a:latin typeface="Helvetica Neue"/>
                <a:ea typeface="Helvetica Neue"/>
                <a:cs typeface="Helvetica Neue"/>
                <a:sym typeface="Helvetica Neue"/>
              </a:rPr>
              <a:t>The sun</a:t>
            </a:r>
          </a:p>
          <a:p>
            <a:pPr marL="0" marR="0" indent="0" algn="ctr" defTabSz="825500" rtl="0" fontAlgn="auto" latinLnBrk="0" hangingPunct="0">
              <a:lnSpc>
                <a:spcPct val="100000"/>
              </a:lnSpc>
              <a:spcBef>
                <a:spcPts val="0"/>
              </a:spcBef>
              <a:spcAft>
                <a:spcPts val="0"/>
              </a:spcAft>
              <a:buClrTx/>
              <a:buSzTx/>
              <a:buFontTx/>
              <a:buNone/>
              <a:tabLst/>
            </a:pPr>
            <a:r>
              <a:rPr lang="en-GB" sz="2800" b="0" dirty="0"/>
              <a:t>The sun provides us with heat and light needed to power planet Earth. We will learn more about this powerful light sources and why we need the sun</a:t>
            </a:r>
            <a:endParaRPr kumimoji="0" lang="en-GB" sz="28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pic>
        <p:nvPicPr>
          <p:cNvPr id="7" name="Picture 6">
            <a:extLst>
              <a:ext uri="{FF2B5EF4-FFF2-40B4-BE49-F238E27FC236}">
                <a16:creationId xmlns:a16="http://schemas.microsoft.com/office/drawing/2014/main" id="{3B44B3F9-FE81-43A7-B02E-5D85752D9D0F}"/>
              </a:ext>
            </a:extLst>
          </p:cNvPr>
          <p:cNvPicPr>
            <a:picLocks noChangeAspect="1"/>
          </p:cNvPicPr>
          <p:nvPr/>
        </p:nvPicPr>
        <p:blipFill>
          <a:blip r:embed="rId14"/>
          <a:stretch>
            <a:fillRect/>
          </a:stretch>
        </p:blipFill>
        <p:spPr>
          <a:xfrm>
            <a:off x="5879315" y="6083457"/>
            <a:ext cx="1351287" cy="1286940"/>
          </a:xfrm>
          <a:prstGeom prst="rect">
            <a:avLst/>
          </a:prstGeom>
        </p:spPr>
      </p:pic>
      <p:sp>
        <p:nvSpPr>
          <p:cNvPr id="8" name="TextBox 7">
            <a:extLst>
              <a:ext uri="{FF2B5EF4-FFF2-40B4-BE49-F238E27FC236}">
                <a16:creationId xmlns:a16="http://schemas.microsoft.com/office/drawing/2014/main" id="{61FC9276-353E-4933-8A46-F93A19590460}"/>
              </a:ext>
            </a:extLst>
          </p:cNvPr>
          <p:cNvSpPr txBox="1"/>
          <p:nvPr/>
        </p:nvSpPr>
        <p:spPr>
          <a:xfrm>
            <a:off x="11418083" y="6605089"/>
            <a:ext cx="4474184" cy="27186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3000" b="1" i="0" u="sng" strike="noStrike" cap="none" spc="0" normalizeH="0" baseline="0" dirty="0">
                <a:ln>
                  <a:noFill/>
                </a:ln>
                <a:solidFill>
                  <a:srgbClr val="000000"/>
                </a:solidFill>
                <a:effectLst/>
                <a:uFillTx/>
                <a:latin typeface="Helvetica Neue"/>
                <a:ea typeface="Helvetica Neue"/>
                <a:cs typeface="Helvetica Neue"/>
                <a:sym typeface="Helvetica Neue"/>
              </a:rPr>
              <a:t>Light Sources</a:t>
            </a:r>
          </a:p>
          <a:p>
            <a:pPr marL="0" marR="0" indent="0" algn="ctr" defTabSz="825500" rtl="0" fontAlgn="auto" latinLnBrk="0" hangingPunct="0">
              <a:lnSpc>
                <a:spcPct val="100000"/>
              </a:lnSpc>
              <a:spcBef>
                <a:spcPts val="0"/>
              </a:spcBef>
              <a:spcAft>
                <a:spcPts val="0"/>
              </a:spcAft>
              <a:buClrTx/>
              <a:buSzTx/>
              <a:buFontTx/>
              <a:buNone/>
              <a:tabLst/>
            </a:pPr>
            <a:r>
              <a:rPr lang="en-GB" sz="2800" b="0" dirty="0"/>
              <a:t>What other light sources do we use in our everyday lives? Where do we get the power from to turn on lights and torches?</a:t>
            </a:r>
            <a:endParaRPr kumimoji="0" lang="en-GB" sz="28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29" name="TextBox 28">
            <a:extLst>
              <a:ext uri="{FF2B5EF4-FFF2-40B4-BE49-F238E27FC236}">
                <a16:creationId xmlns:a16="http://schemas.microsoft.com/office/drawing/2014/main" id="{A8E13070-2FB5-4C71-B6D3-9786211466C6}"/>
              </a:ext>
            </a:extLst>
          </p:cNvPr>
          <p:cNvSpPr txBox="1"/>
          <p:nvPr/>
        </p:nvSpPr>
        <p:spPr>
          <a:xfrm>
            <a:off x="12103655" y="10252135"/>
            <a:ext cx="4474184" cy="27186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3000" b="1" i="0" u="sng" strike="noStrike" cap="none" spc="0" normalizeH="0" baseline="0" dirty="0">
                <a:ln>
                  <a:noFill/>
                </a:ln>
                <a:solidFill>
                  <a:srgbClr val="000000"/>
                </a:solidFill>
                <a:effectLst/>
                <a:uFillTx/>
                <a:latin typeface="Helvetica Neue"/>
                <a:ea typeface="Helvetica Neue"/>
                <a:cs typeface="Helvetica Neue"/>
                <a:sym typeface="Helvetica Neue"/>
              </a:rPr>
              <a:t>Shadows</a:t>
            </a:r>
          </a:p>
          <a:p>
            <a:pPr marL="0" marR="0" indent="0" algn="ctr" defTabSz="825500" rtl="0" fontAlgn="auto" latinLnBrk="0" hangingPunct="0">
              <a:lnSpc>
                <a:spcPct val="100000"/>
              </a:lnSpc>
              <a:spcBef>
                <a:spcPts val="0"/>
              </a:spcBef>
              <a:spcAft>
                <a:spcPts val="0"/>
              </a:spcAft>
              <a:buClrTx/>
              <a:buSzTx/>
              <a:buFontTx/>
              <a:buNone/>
              <a:tabLst/>
            </a:pPr>
            <a:r>
              <a:rPr lang="en-GB" sz="2800" b="0" dirty="0"/>
              <a:t>We will learn that shadows form when something is blocking out the light. We will have fun making shadow art!</a:t>
            </a:r>
            <a:endParaRPr kumimoji="0" lang="en-GB" sz="28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pic>
        <p:nvPicPr>
          <p:cNvPr id="9" name="Picture 8">
            <a:extLst>
              <a:ext uri="{FF2B5EF4-FFF2-40B4-BE49-F238E27FC236}">
                <a16:creationId xmlns:a16="http://schemas.microsoft.com/office/drawing/2014/main" id="{68710925-3BD8-402B-955C-04E0A7B1D0E5}"/>
              </a:ext>
            </a:extLst>
          </p:cNvPr>
          <p:cNvPicPr>
            <a:picLocks noChangeAspect="1"/>
          </p:cNvPicPr>
          <p:nvPr/>
        </p:nvPicPr>
        <p:blipFill>
          <a:blip r:embed="rId15"/>
          <a:stretch>
            <a:fillRect/>
          </a:stretch>
        </p:blipFill>
        <p:spPr>
          <a:xfrm>
            <a:off x="15457142" y="9209693"/>
            <a:ext cx="1932115" cy="1511767"/>
          </a:xfrm>
          <a:prstGeom prst="rect">
            <a:avLst/>
          </a:prstGeom>
        </p:spPr>
      </p:pic>
      <p:sp>
        <p:nvSpPr>
          <p:cNvPr id="34" name="TextBox 33">
            <a:extLst>
              <a:ext uri="{FF2B5EF4-FFF2-40B4-BE49-F238E27FC236}">
                <a16:creationId xmlns:a16="http://schemas.microsoft.com/office/drawing/2014/main" id="{0D40A9B7-7464-4BFF-8BE5-23B5AA99E611}"/>
              </a:ext>
            </a:extLst>
          </p:cNvPr>
          <p:cNvSpPr txBox="1"/>
          <p:nvPr/>
        </p:nvSpPr>
        <p:spPr>
          <a:xfrm>
            <a:off x="5277717" y="10138468"/>
            <a:ext cx="6367406" cy="31495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3000" b="1" i="0" u="sng" strike="noStrike" cap="none" spc="0" normalizeH="0" baseline="0" dirty="0">
                <a:ln>
                  <a:noFill/>
                </a:ln>
                <a:solidFill>
                  <a:srgbClr val="000000"/>
                </a:solidFill>
                <a:effectLst/>
                <a:uFillTx/>
                <a:latin typeface="Helvetica Neue"/>
                <a:ea typeface="Helvetica Neue"/>
                <a:cs typeface="Helvetica Neue"/>
                <a:sym typeface="Helvetica Neue"/>
              </a:rPr>
              <a:t>The Moon</a:t>
            </a:r>
          </a:p>
          <a:p>
            <a:pPr marL="0" marR="0" indent="0" algn="ctr" defTabSz="825500" rtl="0" fontAlgn="auto" latinLnBrk="0" hangingPunct="0">
              <a:lnSpc>
                <a:spcPct val="100000"/>
              </a:lnSpc>
              <a:spcBef>
                <a:spcPts val="0"/>
              </a:spcBef>
              <a:spcAft>
                <a:spcPts val="0"/>
              </a:spcAft>
              <a:buClrTx/>
              <a:buSzTx/>
              <a:buFontTx/>
              <a:buNone/>
              <a:tabLst/>
            </a:pPr>
            <a:r>
              <a:rPr lang="en-GB" sz="2800" b="0" dirty="0"/>
              <a:t>We will step into the moon boots of the very first Astronaut to land on the Moon – Neil Armstrong. We will learn about space travel and the Moons surface. What is gravity? How is the moon different to Earth.</a:t>
            </a:r>
            <a:endParaRPr kumimoji="0" lang="en-GB" sz="28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pic>
        <p:nvPicPr>
          <p:cNvPr id="13" name="Picture 2" descr="Moon - Wikipedia">
            <a:extLst>
              <a:ext uri="{FF2B5EF4-FFF2-40B4-BE49-F238E27FC236}">
                <a16:creationId xmlns:a16="http://schemas.microsoft.com/office/drawing/2014/main" id="{C73D5CF1-1B38-4766-9DA6-06DCA64BC18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17466" y="10252135"/>
            <a:ext cx="2190750" cy="20859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Screenshot 2021-08-04 at 13.02.54.png" descr="Screenshot 2021-08-04 at 13.02.54.png"/>
          <p:cNvPicPr>
            <a:picLocks noChangeAspect="1"/>
          </p:cNvPicPr>
          <p:nvPr/>
        </p:nvPicPr>
        <p:blipFill>
          <a:blip r:embed="rId2">
            <a:extLst/>
          </a:blip>
          <a:srcRect l="16761" t="22190" r="937"/>
          <a:stretch>
            <a:fillRect/>
          </a:stretch>
        </p:blipFill>
        <p:spPr>
          <a:xfrm>
            <a:off x="14895595" y="4967136"/>
            <a:ext cx="909341" cy="879482"/>
          </a:xfrm>
          <a:prstGeom prst="rect">
            <a:avLst/>
          </a:prstGeom>
          <a:ln w="12700">
            <a:miter lim="400000"/>
          </a:ln>
        </p:spPr>
      </p:pic>
      <p:sp>
        <p:nvSpPr>
          <p:cNvPr id="152" name="Literacy- Reading and writing"/>
          <p:cNvSpPr/>
          <p:nvPr/>
        </p:nvSpPr>
        <p:spPr>
          <a:xfrm>
            <a:off x="139593" y="7069172"/>
            <a:ext cx="10349441" cy="5852930"/>
          </a:xfrm>
          <a:prstGeom prst="roundRect">
            <a:avLst>
              <a:gd name="adj" fmla="val 10174"/>
            </a:avLst>
          </a:prstGeom>
          <a:ln w="25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defRPr sz="2600" b="0" u="sng">
                <a:solidFill>
                  <a:srgbClr val="0A0203"/>
                </a:solidFill>
                <a:latin typeface="Noteworthy Bold"/>
                <a:ea typeface="Noteworthy Bold"/>
                <a:cs typeface="Noteworthy Bold"/>
                <a:sym typeface="Noteworthy Bold"/>
              </a:defRPr>
            </a:pPr>
            <a:r>
              <a:rPr dirty="0"/>
              <a:t>Literacy- Reading and writing </a:t>
            </a:r>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a:defRPr sz="2600" b="0" u="sng">
                <a:solidFill>
                  <a:srgbClr val="0A0203"/>
                </a:solidFill>
                <a:latin typeface="Noteworthy Bold"/>
                <a:ea typeface="Noteworthy Bold"/>
                <a:cs typeface="Noteworthy Bold"/>
                <a:sym typeface="Noteworthy Bold"/>
              </a:defRPr>
            </a:pPr>
            <a:endParaRPr dirty="0"/>
          </a:p>
          <a:p>
            <a:pPr lvl="1" indent="0" algn="l">
              <a:defRPr sz="1400" b="0">
                <a:latin typeface="Noteworthy Light"/>
                <a:ea typeface="Noteworthy Light"/>
                <a:cs typeface="Noteworthy Light"/>
                <a:sym typeface="Noteworthy Light"/>
              </a:defRPr>
            </a:pPr>
            <a:endParaRPr dirty="0"/>
          </a:p>
          <a:p>
            <a:pPr lvl="1" indent="0" algn="l">
              <a:defRPr sz="1400" b="0">
                <a:solidFill>
                  <a:schemeClr val="accent5">
                    <a:hueOff val="-82419"/>
                    <a:satOff val="-9513"/>
                    <a:lumOff val="-16343"/>
                  </a:schemeClr>
                </a:solidFill>
                <a:latin typeface="Noteworthy Bold"/>
                <a:ea typeface="Noteworthy Bold"/>
                <a:cs typeface="Noteworthy Bold"/>
                <a:sym typeface="Noteworthy Bold"/>
              </a:defRPr>
            </a:pPr>
            <a:endParaRPr dirty="0"/>
          </a:p>
        </p:txBody>
      </p:sp>
      <p:sp>
        <p:nvSpPr>
          <p:cNvPr id="153" name="Physical development"/>
          <p:cNvSpPr/>
          <p:nvPr/>
        </p:nvSpPr>
        <p:spPr>
          <a:xfrm>
            <a:off x="12574" y="187456"/>
            <a:ext cx="9217836" cy="6705921"/>
          </a:xfrm>
          <a:prstGeom prst="roundRect">
            <a:avLst>
              <a:gd name="adj" fmla="val 14594"/>
            </a:avLst>
          </a:prstGeom>
          <a:ln w="25400">
            <a:solidFill>
              <a:schemeClr val="accent3"/>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a:p>
            <a:pPr>
              <a:defRPr sz="2600" b="0" u="sng">
                <a:latin typeface="Noteworthy Bold"/>
                <a:ea typeface="Noteworthy Bold"/>
                <a:cs typeface="Noteworthy Bold"/>
                <a:sym typeface="Noteworthy Bold"/>
              </a:defRPr>
            </a:pPr>
            <a:endParaRPr dirty="0"/>
          </a:p>
        </p:txBody>
      </p:sp>
      <p:sp>
        <p:nvSpPr>
          <p:cNvPr id="154" name="PSED"/>
          <p:cNvSpPr/>
          <p:nvPr/>
        </p:nvSpPr>
        <p:spPr>
          <a:xfrm>
            <a:off x="10596930" y="6022688"/>
            <a:ext cx="4060204" cy="7480750"/>
          </a:xfrm>
          <a:prstGeom prst="roundRect">
            <a:avLst>
              <a:gd name="adj" fmla="val 24104"/>
            </a:avLst>
          </a:prstGeom>
          <a:ln w="25400">
            <a:solidFill>
              <a:schemeClr val="accent4"/>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defRPr sz="2600" b="0" u="sng">
                <a:solidFill>
                  <a:srgbClr val="0C0404"/>
                </a:solidFill>
                <a:latin typeface="Noteworthy Bold"/>
                <a:ea typeface="Noteworthy Bold"/>
                <a:cs typeface="Noteworthy Bold"/>
                <a:sym typeface="Noteworthy Bold"/>
              </a:defRPr>
            </a:pPr>
            <a:r>
              <a:rPr dirty="0"/>
              <a:t>PSED</a:t>
            </a:r>
          </a:p>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a:p>
            <a:pPr>
              <a:defRPr sz="3200" b="0" u="sng">
                <a:solidFill>
                  <a:srgbClr val="0C0404"/>
                </a:solidFill>
                <a:latin typeface="Noteworthy Light"/>
                <a:ea typeface="Noteworthy Light"/>
                <a:cs typeface="Noteworthy Light"/>
                <a:sym typeface="Noteworthy Light"/>
              </a:defRPr>
            </a:pPr>
            <a:endParaRPr dirty="0"/>
          </a:p>
        </p:txBody>
      </p:sp>
      <p:sp>
        <p:nvSpPr>
          <p:cNvPr id="155" name="Mathematics…"/>
          <p:cNvSpPr/>
          <p:nvPr/>
        </p:nvSpPr>
        <p:spPr>
          <a:xfrm>
            <a:off x="9458437" y="369105"/>
            <a:ext cx="9546858" cy="5588133"/>
          </a:xfrm>
          <a:prstGeom prst="roundRect">
            <a:avLst>
              <a:gd name="adj" fmla="val 17514"/>
            </a:avLst>
          </a:prstGeom>
          <a:ln w="25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defRPr sz="2600" b="0" u="sng">
                <a:latin typeface="Noteworthy Bold"/>
                <a:ea typeface="Noteworthy Bold"/>
                <a:cs typeface="Noteworthy Bold"/>
                <a:sym typeface="Noteworthy Bold"/>
              </a:defRPr>
            </a:pPr>
            <a:r>
              <a:rPr dirty="0"/>
              <a:t>Mathematics </a:t>
            </a:r>
          </a:p>
          <a:p>
            <a:pPr>
              <a:defRPr sz="1400" b="0">
                <a:latin typeface="Noteworthy Bold"/>
                <a:ea typeface="Noteworthy Bold"/>
                <a:cs typeface="Noteworthy Bold"/>
                <a:sym typeface="Noteworthy Bold"/>
              </a:defRPr>
            </a:pPr>
            <a:r>
              <a:rPr dirty="0"/>
              <a:t>We follow the </a:t>
            </a:r>
            <a:r>
              <a:rPr lang="en-GB" dirty="0"/>
              <a:t>W</a:t>
            </a:r>
            <a:r>
              <a:rPr dirty="0" err="1"/>
              <a:t>hite</a:t>
            </a:r>
            <a:r>
              <a:rPr lang="en-GB" dirty="0"/>
              <a:t> R</a:t>
            </a:r>
            <a:r>
              <a:rPr dirty="0" err="1"/>
              <a:t>ose</a:t>
            </a:r>
            <a:r>
              <a:rPr dirty="0"/>
              <a:t> scheme for </a:t>
            </a:r>
            <a:r>
              <a:rPr dirty="0" err="1"/>
              <a:t>maths</a:t>
            </a:r>
            <a:r>
              <a:rPr dirty="0"/>
              <a:t>, incorporating </a:t>
            </a:r>
            <a:r>
              <a:rPr lang="en-GB" dirty="0"/>
              <a:t>N</a:t>
            </a:r>
            <a:r>
              <a:rPr dirty="0" err="1"/>
              <a:t>umicon</a:t>
            </a:r>
            <a:r>
              <a:rPr dirty="0"/>
              <a:t> and number blocks to support our </a:t>
            </a:r>
            <a:r>
              <a:rPr dirty="0" err="1"/>
              <a:t>maths</a:t>
            </a:r>
            <a:r>
              <a:rPr dirty="0"/>
              <a:t> learning. </a:t>
            </a:r>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a:p>
            <a:pPr>
              <a:defRPr sz="1400" b="0">
                <a:latin typeface="Noteworthy Light"/>
                <a:ea typeface="Noteworthy Light"/>
                <a:cs typeface="Noteworthy Light"/>
                <a:sym typeface="Noteworthy Light"/>
              </a:defRPr>
            </a:pPr>
            <a:endParaRPr dirty="0"/>
          </a:p>
        </p:txBody>
      </p:sp>
      <p:sp>
        <p:nvSpPr>
          <p:cNvPr id="156" name="Knowledge and understanding of the world"/>
          <p:cNvSpPr/>
          <p:nvPr/>
        </p:nvSpPr>
        <p:spPr>
          <a:xfrm>
            <a:off x="19215100" y="187456"/>
            <a:ext cx="4867134" cy="10249132"/>
          </a:xfrm>
          <a:prstGeom prst="roundRect">
            <a:avLst>
              <a:gd name="adj" fmla="val 15000"/>
            </a:avLst>
          </a:prstGeom>
          <a:ln w="25400">
            <a:solidFill>
              <a:schemeClr val="accent6">
                <a:hueOff val="-146070"/>
                <a:satOff val="-10048"/>
                <a:lumOff val="-30626"/>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defRPr sz="2600" b="0" u="sng">
                <a:latin typeface="Noteworthy Bold"/>
                <a:ea typeface="Noteworthy Bold"/>
                <a:cs typeface="Noteworthy Bold"/>
                <a:sym typeface="Noteworthy Bold"/>
              </a:defRPr>
            </a:pPr>
            <a:r>
              <a:rPr dirty="0"/>
              <a:t>Knowledge and understanding of the world</a:t>
            </a:r>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lang="en-GB"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p:txBody>
      </p:sp>
      <p:sp>
        <p:nvSpPr>
          <p:cNvPr id="157" name="Expressive arts and          design"/>
          <p:cNvSpPr/>
          <p:nvPr/>
        </p:nvSpPr>
        <p:spPr>
          <a:xfrm>
            <a:off x="14765030" y="6028393"/>
            <a:ext cx="4274390" cy="7469340"/>
          </a:xfrm>
          <a:prstGeom prst="roundRect">
            <a:avLst>
              <a:gd name="adj" fmla="val 17080"/>
            </a:avLst>
          </a:prstGeom>
          <a:ln w="25400">
            <a:solidFill>
              <a:schemeClr val="accent6">
                <a:satOff val="18029"/>
                <a:lumOff val="12067"/>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lgn="r">
              <a:defRPr sz="2600" b="0" u="sng">
                <a:latin typeface="Noteworthy Bold"/>
                <a:ea typeface="Noteworthy Bold"/>
                <a:cs typeface="Noteworthy Bold"/>
                <a:sym typeface="Noteworthy Bold"/>
              </a:defRPr>
            </a:pPr>
            <a:r>
              <a:rPr dirty="0"/>
              <a:t>Expressive arts and          design     </a:t>
            </a:r>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a:p>
            <a:pPr>
              <a:defRPr sz="3200" b="0" u="sng">
                <a:latin typeface="Noteworthy Light"/>
                <a:ea typeface="Noteworthy Light"/>
                <a:cs typeface="Noteworthy Light"/>
                <a:sym typeface="Noteworthy Light"/>
              </a:defRPr>
            </a:pPr>
            <a:endParaRPr dirty="0"/>
          </a:p>
        </p:txBody>
      </p:sp>
      <p:pic>
        <p:nvPicPr>
          <p:cNvPr id="158" name="Image" descr="Image"/>
          <p:cNvPicPr>
            <a:picLocks noChangeAspect="1"/>
          </p:cNvPicPr>
          <p:nvPr/>
        </p:nvPicPr>
        <p:blipFill>
          <a:blip r:embed="rId3">
            <a:alphaModFix amt="67132"/>
            <a:extLst/>
          </a:blip>
          <a:stretch>
            <a:fillRect/>
          </a:stretch>
        </p:blipFill>
        <p:spPr>
          <a:xfrm>
            <a:off x="7564777" y="2261655"/>
            <a:ext cx="1086117" cy="571192"/>
          </a:xfrm>
          <a:prstGeom prst="rect">
            <a:avLst/>
          </a:prstGeom>
          <a:ln w="12700">
            <a:miter lim="400000"/>
          </a:ln>
        </p:spPr>
      </p:pic>
      <p:pic>
        <p:nvPicPr>
          <p:cNvPr id="159" name="Image" descr="Image"/>
          <p:cNvPicPr>
            <a:picLocks noChangeAspect="1"/>
          </p:cNvPicPr>
          <p:nvPr/>
        </p:nvPicPr>
        <p:blipFill>
          <a:blip r:embed="rId4">
            <a:alphaModFix amt="61725"/>
            <a:extLst/>
          </a:blip>
          <a:srcRect r="14156"/>
          <a:stretch>
            <a:fillRect/>
          </a:stretch>
        </p:blipFill>
        <p:spPr>
          <a:xfrm>
            <a:off x="3052924" y="3215746"/>
            <a:ext cx="1085998" cy="933754"/>
          </a:xfrm>
          <a:prstGeom prst="rect">
            <a:avLst/>
          </a:prstGeom>
          <a:ln w="12700">
            <a:miter lim="400000"/>
          </a:ln>
        </p:spPr>
      </p:pic>
      <p:pic>
        <p:nvPicPr>
          <p:cNvPr id="160" name="Image" descr="Image"/>
          <p:cNvPicPr>
            <a:picLocks noChangeAspect="1"/>
          </p:cNvPicPr>
          <p:nvPr/>
        </p:nvPicPr>
        <p:blipFill>
          <a:blip r:embed="rId5">
            <a:alphaModFix amt="56989"/>
            <a:extLst/>
          </a:blip>
          <a:stretch>
            <a:fillRect/>
          </a:stretch>
        </p:blipFill>
        <p:spPr>
          <a:xfrm>
            <a:off x="6104937" y="5798122"/>
            <a:ext cx="1239524" cy="992607"/>
          </a:xfrm>
          <a:prstGeom prst="rect">
            <a:avLst/>
          </a:prstGeom>
          <a:ln w="12700">
            <a:miter lim="400000"/>
          </a:ln>
        </p:spPr>
      </p:pic>
      <p:pic>
        <p:nvPicPr>
          <p:cNvPr id="161" name="Image" descr="Image"/>
          <p:cNvPicPr>
            <a:picLocks noChangeAspect="1"/>
          </p:cNvPicPr>
          <p:nvPr/>
        </p:nvPicPr>
        <p:blipFill>
          <a:blip r:embed="rId6">
            <a:alphaModFix amt="77132"/>
            <a:extLst/>
          </a:blip>
          <a:srcRect r="22289"/>
          <a:stretch>
            <a:fillRect/>
          </a:stretch>
        </p:blipFill>
        <p:spPr>
          <a:xfrm>
            <a:off x="7495232" y="5321954"/>
            <a:ext cx="1476684" cy="1064128"/>
          </a:xfrm>
          <a:prstGeom prst="rect">
            <a:avLst/>
          </a:prstGeom>
          <a:ln w="12700">
            <a:miter lim="400000"/>
          </a:ln>
        </p:spPr>
      </p:pic>
      <p:pic>
        <p:nvPicPr>
          <p:cNvPr id="163" name="Image" descr="Image"/>
          <p:cNvPicPr>
            <a:picLocks noChangeAspect="1"/>
          </p:cNvPicPr>
          <p:nvPr/>
        </p:nvPicPr>
        <p:blipFill>
          <a:blip r:embed="rId7">
            <a:alphaModFix amt="74459"/>
            <a:extLst/>
          </a:blip>
          <a:srcRect t="14989"/>
          <a:stretch>
            <a:fillRect/>
          </a:stretch>
        </p:blipFill>
        <p:spPr>
          <a:xfrm>
            <a:off x="3010781" y="1172727"/>
            <a:ext cx="992994" cy="828128"/>
          </a:xfrm>
          <a:prstGeom prst="rect">
            <a:avLst/>
          </a:prstGeom>
          <a:ln w="12700">
            <a:miter lim="400000"/>
          </a:ln>
        </p:spPr>
      </p:pic>
      <p:pic>
        <p:nvPicPr>
          <p:cNvPr id="164" name="Image" descr="Image"/>
          <p:cNvPicPr>
            <a:picLocks noChangeAspect="1"/>
          </p:cNvPicPr>
          <p:nvPr/>
        </p:nvPicPr>
        <p:blipFill>
          <a:blip r:embed="rId8">
            <a:alphaModFix amt="54296"/>
            <a:extLst/>
          </a:blip>
          <a:stretch>
            <a:fillRect/>
          </a:stretch>
        </p:blipFill>
        <p:spPr>
          <a:xfrm>
            <a:off x="2318535" y="11700761"/>
            <a:ext cx="2094669" cy="1088569"/>
          </a:xfrm>
          <a:prstGeom prst="rect">
            <a:avLst/>
          </a:prstGeom>
          <a:ln w="12700">
            <a:miter lim="400000"/>
          </a:ln>
        </p:spPr>
      </p:pic>
      <p:pic>
        <p:nvPicPr>
          <p:cNvPr id="165" name="Image" descr="Image"/>
          <p:cNvPicPr>
            <a:picLocks noChangeAspect="1"/>
          </p:cNvPicPr>
          <p:nvPr/>
        </p:nvPicPr>
        <p:blipFill>
          <a:blip r:embed="rId9">
            <a:alphaModFix amt="63645"/>
            <a:extLst/>
          </a:blip>
          <a:stretch>
            <a:fillRect/>
          </a:stretch>
        </p:blipFill>
        <p:spPr>
          <a:xfrm>
            <a:off x="8372488" y="8168425"/>
            <a:ext cx="1239524" cy="694134"/>
          </a:xfrm>
          <a:prstGeom prst="rect">
            <a:avLst/>
          </a:prstGeom>
          <a:ln w="12700">
            <a:miter lim="400000"/>
          </a:ln>
        </p:spPr>
      </p:pic>
      <p:sp>
        <p:nvSpPr>
          <p:cNvPr id="166" name="Tricky words: These are words that you cannot sound out, they have a tricky part- for example: said. The tricky part is the ‘ai’ making the ‘e’ sound."/>
          <p:cNvSpPr txBox="1"/>
          <p:nvPr/>
        </p:nvSpPr>
        <p:spPr>
          <a:xfrm>
            <a:off x="4918549" y="10032332"/>
            <a:ext cx="3276123" cy="1311974"/>
          </a:xfrm>
          <a:prstGeom prst="rect">
            <a:avLst/>
          </a:prstGeom>
          <a:ln w="635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1300" b="0">
                <a:latin typeface="Noteworthy Bold"/>
                <a:ea typeface="Noteworthy Bold"/>
                <a:cs typeface="Noteworthy Bold"/>
                <a:sym typeface="Noteworthy Bold"/>
              </a:defRPr>
            </a:pPr>
            <a:r>
              <a:rPr sz="2000" dirty="0"/>
              <a:t>Tricky words:</a:t>
            </a:r>
            <a:r>
              <a:rPr dirty="0"/>
              <a:t> </a:t>
            </a:r>
            <a:r>
              <a:rPr dirty="0">
                <a:latin typeface="Noteworthy Light"/>
                <a:ea typeface="Noteworthy Light"/>
                <a:cs typeface="Noteworthy Light"/>
                <a:sym typeface="Noteworthy Light"/>
              </a:rPr>
              <a:t>These are words that you cannot sound out, they have a tricky part- for example: </a:t>
            </a:r>
            <a:r>
              <a:rPr dirty="0"/>
              <a:t>said</a:t>
            </a:r>
            <a:r>
              <a:rPr dirty="0">
                <a:latin typeface="Noteworthy Light"/>
                <a:ea typeface="Noteworthy Light"/>
                <a:cs typeface="Noteworthy Light"/>
                <a:sym typeface="Noteworthy Light"/>
              </a:rPr>
              <a:t>. The tricky part is the ‘ai’ making the ‘e’ sound.</a:t>
            </a:r>
          </a:p>
        </p:txBody>
      </p:sp>
      <p:pic>
        <p:nvPicPr>
          <p:cNvPr id="167" name="Image" descr="Image"/>
          <p:cNvPicPr>
            <a:picLocks noChangeAspect="1"/>
          </p:cNvPicPr>
          <p:nvPr/>
        </p:nvPicPr>
        <p:blipFill>
          <a:blip r:embed="rId10">
            <a:alphaModFix amt="63033"/>
            <a:extLst/>
          </a:blip>
          <a:srcRect l="1147" t="10744" r="7217" b="3063"/>
          <a:stretch>
            <a:fillRect/>
          </a:stretch>
        </p:blipFill>
        <p:spPr>
          <a:xfrm>
            <a:off x="9791795" y="4076048"/>
            <a:ext cx="2625503" cy="1382951"/>
          </a:xfrm>
          <a:custGeom>
            <a:avLst/>
            <a:gdLst/>
            <a:ahLst/>
            <a:cxnLst>
              <a:cxn ang="0">
                <a:pos x="wd2" y="hd2"/>
              </a:cxn>
              <a:cxn ang="5400000">
                <a:pos x="wd2" y="hd2"/>
              </a:cxn>
              <a:cxn ang="10800000">
                <a:pos x="wd2" y="hd2"/>
              </a:cxn>
              <a:cxn ang="16200000">
                <a:pos x="wd2" y="hd2"/>
              </a:cxn>
            </a:cxnLst>
            <a:rect l="0" t="0" r="r" b="b"/>
            <a:pathLst>
              <a:path w="21588" h="21376" extrusionOk="0">
                <a:moveTo>
                  <a:pt x="12137" y="1"/>
                </a:moveTo>
                <a:cubicBezTo>
                  <a:pt x="12046" y="10"/>
                  <a:pt x="11980" y="77"/>
                  <a:pt x="11955" y="203"/>
                </a:cubicBezTo>
                <a:cubicBezTo>
                  <a:pt x="11925" y="349"/>
                  <a:pt x="11976" y="429"/>
                  <a:pt x="12118" y="461"/>
                </a:cubicBezTo>
                <a:cubicBezTo>
                  <a:pt x="12375" y="518"/>
                  <a:pt x="12447" y="867"/>
                  <a:pt x="12225" y="976"/>
                </a:cubicBezTo>
                <a:cubicBezTo>
                  <a:pt x="12006" y="1084"/>
                  <a:pt x="12016" y="1295"/>
                  <a:pt x="12248" y="1461"/>
                </a:cubicBezTo>
                <a:cubicBezTo>
                  <a:pt x="12504" y="1643"/>
                  <a:pt x="12560" y="1861"/>
                  <a:pt x="12398" y="2031"/>
                </a:cubicBezTo>
                <a:cubicBezTo>
                  <a:pt x="12311" y="2124"/>
                  <a:pt x="12220" y="2118"/>
                  <a:pt x="12131" y="2013"/>
                </a:cubicBezTo>
                <a:cubicBezTo>
                  <a:pt x="12029" y="1894"/>
                  <a:pt x="11960" y="1905"/>
                  <a:pt x="11863" y="2056"/>
                </a:cubicBezTo>
                <a:cubicBezTo>
                  <a:pt x="11745" y="2241"/>
                  <a:pt x="11752" y="2280"/>
                  <a:pt x="11942" y="2467"/>
                </a:cubicBezTo>
                <a:cubicBezTo>
                  <a:pt x="12062" y="2586"/>
                  <a:pt x="12132" y="2756"/>
                  <a:pt x="12108" y="2872"/>
                </a:cubicBezTo>
                <a:cubicBezTo>
                  <a:pt x="12085" y="2982"/>
                  <a:pt x="12046" y="3310"/>
                  <a:pt x="12017" y="3602"/>
                </a:cubicBezTo>
                <a:cubicBezTo>
                  <a:pt x="11957" y="4197"/>
                  <a:pt x="11697" y="4589"/>
                  <a:pt x="11618" y="4203"/>
                </a:cubicBezTo>
                <a:cubicBezTo>
                  <a:pt x="11593" y="4078"/>
                  <a:pt x="11527" y="3976"/>
                  <a:pt x="11475" y="3976"/>
                </a:cubicBezTo>
                <a:cubicBezTo>
                  <a:pt x="11422" y="3976"/>
                  <a:pt x="11304" y="3811"/>
                  <a:pt x="11211" y="3608"/>
                </a:cubicBezTo>
                <a:cubicBezTo>
                  <a:pt x="11117" y="3405"/>
                  <a:pt x="10985" y="3240"/>
                  <a:pt x="10920" y="3240"/>
                </a:cubicBezTo>
                <a:cubicBezTo>
                  <a:pt x="10766" y="3240"/>
                  <a:pt x="10763" y="3920"/>
                  <a:pt x="10917" y="4031"/>
                </a:cubicBezTo>
                <a:cubicBezTo>
                  <a:pt x="11082" y="4151"/>
                  <a:pt x="11082" y="8453"/>
                  <a:pt x="10917" y="8712"/>
                </a:cubicBezTo>
                <a:cubicBezTo>
                  <a:pt x="10829" y="8848"/>
                  <a:pt x="10795" y="8831"/>
                  <a:pt x="10757" y="8644"/>
                </a:cubicBezTo>
                <a:cubicBezTo>
                  <a:pt x="10730" y="8514"/>
                  <a:pt x="10675" y="8446"/>
                  <a:pt x="10636" y="8491"/>
                </a:cubicBezTo>
                <a:cubicBezTo>
                  <a:pt x="10597" y="8536"/>
                  <a:pt x="10547" y="8473"/>
                  <a:pt x="10522" y="8350"/>
                </a:cubicBezTo>
                <a:cubicBezTo>
                  <a:pt x="10478" y="8133"/>
                  <a:pt x="9858" y="7489"/>
                  <a:pt x="9631" y="7424"/>
                </a:cubicBezTo>
                <a:cubicBezTo>
                  <a:pt x="9389" y="7354"/>
                  <a:pt x="9221" y="7675"/>
                  <a:pt x="9246" y="8160"/>
                </a:cubicBezTo>
                <a:cubicBezTo>
                  <a:pt x="9259" y="8418"/>
                  <a:pt x="9313" y="8626"/>
                  <a:pt x="9363" y="8626"/>
                </a:cubicBezTo>
                <a:cubicBezTo>
                  <a:pt x="9414" y="8626"/>
                  <a:pt x="9481" y="8675"/>
                  <a:pt x="9514" y="8736"/>
                </a:cubicBezTo>
                <a:cubicBezTo>
                  <a:pt x="9546" y="8797"/>
                  <a:pt x="9636" y="8847"/>
                  <a:pt x="9713" y="8847"/>
                </a:cubicBezTo>
                <a:cubicBezTo>
                  <a:pt x="9789" y="8847"/>
                  <a:pt x="9900" y="8979"/>
                  <a:pt x="9961" y="9141"/>
                </a:cubicBezTo>
                <a:cubicBezTo>
                  <a:pt x="10021" y="9303"/>
                  <a:pt x="10093" y="9395"/>
                  <a:pt x="10121" y="9344"/>
                </a:cubicBezTo>
                <a:cubicBezTo>
                  <a:pt x="10194" y="9205"/>
                  <a:pt x="10394" y="9560"/>
                  <a:pt x="10741" y="10442"/>
                </a:cubicBezTo>
                <a:lnTo>
                  <a:pt x="11047" y="11227"/>
                </a:lnTo>
                <a:lnTo>
                  <a:pt x="11041" y="14754"/>
                </a:lnTo>
                <a:cubicBezTo>
                  <a:pt x="11033" y="18447"/>
                  <a:pt x="11062" y="19036"/>
                  <a:pt x="11246" y="19036"/>
                </a:cubicBezTo>
                <a:cubicBezTo>
                  <a:pt x="11402" y="19036"/>
                  <a:pt x="11502" y="19622"/>
                  <a:pt x="11423" y="20066"/>
                </a:cubicBezTo>
                <a:cubicBezTo>
                  <a:pt x="11333" y="20568"/>
                  <a:pt x="11372" y="20918"/>
                  <a:pt x="11547" y="21158"/>
                </a:cubicBezTo>
                <a:cubicBezTo>
                  <a:pt x="11862" y="21592"/>
                  <a:pt x="12159" y="21124"/>
                  <a:pt x="12066" y="20343"/>
                </a:cubicBezTo>
                <a:cubicBezTo>
                  <a:pt x="12001" y="19806"/>
                  <a:pt x="12089" y="19257"/>
                  <a:pt x="12216" y="19404"/>
                </a:cubicBezTo>
                <a:cubicBezTo>
                  <a:pt x="12253" y="19448"/>
                  <a:pt x="12306" y="19414"/>
                  <a:pt x="12333" y="19330"/>
                </a:cubicBezTo>
                <a:cubicBezTo>
                  <a:pt x="12436" y="19019"/>
                  <a:pt x="12532" y="19371"/>
                  <a:pt x="12532" y="20066"/>
                </a:cubicBezTo>
                <a:cubicBezTo>
                  <a:pt x="12532" y="21041"/>
                  <a:pt x="12585" y="21250"/>
                  <a:pt x="12842" y="21250"/>
                </a:cubicBezTo>
                <a:cubicBezTo>
                  <a:pt x="13177" y="21250"/>
                  <a:pt x="13284" y="20912"/>
                  <a:pt x="13178" y="20171"/>
                </a:cubicBezTo>
                <a:cubicBezTo>
                  <a:pt x="13105" y="19656"/>
                  <a:pt x="13114" y="19509"/>
                  <a:pt x="13218" y="19294"/>
                </a:cubicBezTo>
                <a:cubicBezTo>
                  <a:pt x="13286" y="19151"/>
                  <a:pt x="13388" y="19036"/>
                  <a:pt x="13446" y="19036"/>
                </a:cubicBezTo>
                <a:cubicBezTo>
                  <a:pt x="13532" y="19036"/>
                  <a:pt x="13550" y="18324"/>
                  <a:pt x="13550" y="15257"/>
                </a:cubicBezTo>
                <a:cubicBezTo>
                  <a:pt x="13550" y="11572"/>
                  <a:pt x="13556" y="11476"/>
                  <a:pt x="13714" y="11399"/>
                </a:cubicBezTo>
                <a:cubicBezTo>
                  <a:pt x="13843" y="11335"/>
                  <a:pt x="13866" y="11238"/>
                  <a:pt x="13828" y="10914"/>
                </a:cubicBezTo>
                <a:cubicBezTo>
                  <a:pt x="13787" y="10563"/>
                  <a:pt x="13843" y="10394"/>
                  <a:pt x="14272" y="9607"/>
                </a:cubicBezTo>
                <a:cubicBezTo>
                  <a:pt x="14543" y="9109"/>
                  <a:pt x="14820" y="8701"/>
                  <a:pt x="14885" y="8699"/>
                </a:cubicBezTo>
                <a:cubicBezTo>
                  <a:pt x="15178" y="8694"/>
                  <a:pt x="15353" y="8007"/>
                  <a:pt x="15176" y="7558"/>
                </a:cubicBezTo>
                <a:cubicBezTo>
                  <a:pt x="15074" y="7303"/>
                  <a:pt x="14690" y="7327"/>
                  <a:pt x="14572" y="7595"/>
                </a:cubicBezTo>
                <a:cubicBezTo>
                  <a:pt x="14518" y="7717"/>
                  <a:pt x="14431" y="7816"/>
                  <a:pt x="14379" y="7816"/>
                </a:cubicBezTo>
                <a:cubicBezTo>
                  <a:pt x="14255" y="7816"/>
                  <a:pt x="13999" y="8371"/>
                  <a:pt x="13880" y="8896"/>
                </a:cubicBezTo>
                <a:cubicBezTo>
                  <a:pt x="13828" y="9125"/>
                  <a:pt x="13741" y="9291"/>
                  <a:pt x="13687" y="9258"/>
                </a:cubicBezTo>
                <a:cubicBezTo>
                  <a:pt x="13617" y="9213"/>
                  <a:pt x="13586" y="8514"/>
                  <a:pt x="13570" y="6663"/>
                </a:cubicBezTo>
                <a:lnTo>
                  <a:pt x="13547" y="4123"/>
                </a:lnTo>
                <a:lnTo>
                  <a:pt x="13792" y="3847"/>
                </a:lnTo>
                <a:cubicBezTo>
                  <a:pt x="14049" y="3553"/>
                  <a:pt x="14029" y="3446"/>
                  <a:pt x="13707" y="3375"/>
                </a:cubicBezTo>
                <a:cubicBezTo>
                  <a:pt x="13574" y="3346"/>
                  <a:pt x="13431" y="3480"/>
                  <a:pt x="13260" y="3786"/>
                </a:cubicBezTo>
                <a:cubicBezTo>
                  <a:pt x="12946" y="4347"/>
                  <a:pt x="12694" y="4496"/>
                  <a:pt x="12637" y="4154"/>
                </a:cubicBezTo>
                <a:cubicBezTo>
                  <a:pt x="12614" y="4018"/>
                  <a:pt x="12563" y="3770"/>
                  <a:pt x="12522" y="3608"/>
                </a:cubicBezTo>
                <a:cubicBezTo>
                  <a:pt x="12440" y="3280"/>
                  <a:pt x="12458" y="2938"/>
                  <a:pt x="12601" y="2283"/>
                </a:cubicBezTo>
                <a:cubicBezTo>
                  <a:pt x="12661" y="2004"/>
                  <a:pt x="12671" y="1737"/>
                  <a:pt x="12627" y="1547"/>
                </a:cubicBezTo>
                <a:cubicBezTo>
                  <a:pt x="12589" y="1382"/>
                  <a:pt x="12581" y="1036"/>
                  <a:pt x="12611" y="780"/>
                </a:cubicBezTo>
                <a:cubicBezTo>
                  <a:pt x="12656" y="382"/>
                  <a:pt x="12638" y="292"/>
                  <a:pt x="12477" y="154"/>
                </a:cubicBezTo>
                <a:cubicBezTo>
                  <a:pt x="12347" y="43"/>
                  <a:pt x="12229" y="-8"/>
                  <a:pt x="12137" y="1"/>
                </a:cubicBezTo>
                <a:close/>
                <a:moveTo>
                  <a:pt x="6877" y="6786"/>
                </a:moveTo>
                <a:cubicBezTo>
                  <a:pt x="6662" y="6786"/>
                  <a:pt x="6564" y="7004"/>
                  <a:pt x="6564" y="7485"/>
                </a:cubicBezTo>
                <a:cubicBezTo>
                  <a:pt x="6564" y="7672"/>
                  <a:pt x="6601" y="7655"/>
                  <a:pt x="6753" y="7387"/>
                </a:cubicBezTo>
                <a:cubicBezTo>
                  <a:pt x="6935" y="7064"/>
                  <a:pt x="7112" y="7069"/>
                  <a:pt x="7112" y="7399"/>
                </a:cubicBezTo>
                <a:cubicBezTo>
                  <a:pt x="7112" y="7485"/>
                  <a:pt x="6945" y="7946"/>
                  <a:pt x="6740" y="8423"/>
                </a:cubicBezTo>
                <a:cubicBezTo>
                  <a:pt x="6408" y="9195"/>
                  <a:pt x="6241" y="9393"/>
                  <a:pt x="5986" y="9307"/>
                </a:cubicBezTo>
                <a:cubicBezTo>
                  <a:pt x="5789" y="9240"/>
                  <a:pt x="5612" y="9490"/>
                  <a:pt x="5633" y="9804"/>
                </a:cubicBezTo>
                <a:cubicBezTo>
                  <a:pt x="5646" y="9988"/>
                  <a:pt x="5607" y="10253"/>
                  <a:pt x="5545" y="10393"/>
                </a:cubicBezTo>
                <a:cubicBezTo>
                  <a:pt x="5456" y="10594"/>
                  <a:pt x="5452" y="10703"/>
                  <a:pt x="5526" y="10926"/>
                </a:cubicBezTo>
                <a:cubicBezTo>
                  <a:pt x="5642" y="11275"/>
                  <a:pt x="5647" y="11754"/>
                  <a:pt x="5536" y="11883"/>
                </a:cubicBezTo>
                <a:cubicBezTo>
                  <a:pt x="5480" y="11948"/>
                  <a:pt x="5490" y="12058"/>
                  <a:pt x="5568" y="12221"/>
                </a:cubicBezTo>
                <a:cubicBezTo>
                  <a:pt x="5724" y="12547"/>
                  <a:pt x="5727" y="14850"/>
                  <a:pt x="5571" y="15269"/>
                </a:cubicBezTo>
                <a:cubicBezTo>
                  <a:pt x="5512" y="15430"/>
                  <a:pt x="5464" y="15665"/>
                  <a:pt x="5464" y="15797"/>
                </a:cubicBezTo>
                <a:cubicBezTo>
                  <a:pt x="5464" y="15929"/>
                  <a:pt x="5412" y="16230"/>
                  <a:pt x="5350" y="16466"/>
                </a:cubicBezTo>
                <a:cubicBezTo>
                  <a:pt x="5239" y="16884"/>
                  <a:pt x="5178" y="17306"/>
                  <a:pt x="5098" y="18238"/>
                </a:cubicBezTo>
                <a:cubicBezTo>
                  <a:pt x="5067" y="18604"/>
                  <a:pt x="5093" y="18713"/>
                  <a:pt x="5213" y="18772"/>
                </a:cubicBezTo>
                <a:cubicBezTo>
                  <a:pt x="5296" y="18813"/>
                  <a:pt x="5422" y="18786"/>
                  <a:pt x="5493" y="18711"/>
                </a:cubicBezTo>
                <a:cubicBezTo>
                  <a:pt x="5564" y="18636"/>
                  <a:pt x="5665" y="18630"/>
                  <a:pt x="5718" y="18692"/>
                </a:cubicBezTo>
                <a:cubicBezTo>
                  <a:pt x="5772" y="18755"/>
                  <a:pt x="5886" y="18806"/>
                  <a:pt x="5973" y="18809"/>
                </a:cubicBezTo>
                <a:cubicBezTo>
                  <a:pt x="6104" y="18814"/>
                  <a:pt x="6127" y="18898"/>
                  <a:pt x="6107" y="19330"/>
                </a:cubicBezTo>
                <a:cubicBezTo>
                  <a:pt x="6093" y="19615"/>
                  <a:pt x="6014" y="19956"/>
                  <a:pt x="5930" y="20091"/>
                </a:cubicBezTo>
                <a:cubicBezTo>
                  <a:pt x="5741" y="20396"/>
                  <a:pt x="5732" y="20929"/>
                  <a:pt x="5914" y="21189"/>
                </a:cubicBezTo>
                <a:cubicBezTo>
                  <a:pt x="6098" y="21452"/>
                  <a:pt x="6167" y="21446"/>
                  <a:pt x="6456" y="21115"/>
                </a:cubicBezTo>
                <a:cubicBezTo>
                  <a:pt x="6669" y="20871"/>
                  <a:pt x="6698" y="20760"/>
                  <a:pt x="6684" y="20269"/>
                </a:cubicBezTo>
                <a:cubicBezTo>
                  <a:pt x="6676" y="19957"/>
                  <a:pt x="6643" y="19586"/>
                  <a:pt x="6609" y="19447"/>
                </a:cubicBezTo>
                <a:cubicBezTo>
                  <a:pt x="6508" y="19024"/>
                  <a:pt x="6594" y="18843"/>
                  <a:pt x="6909" y="18827"/>
                </a:cubicBezTo>
                <a:cubicBezTo>
                  <a:pt x="7259" y="18809"/>
                  <a:pt x="7353" y="19064"/>
                  <a:pt x="7151" y="19484"/>
                </a:cubicBezTo>
                <a:cubicBezTo>
                  <a:pt x="7042" y="19710"/>
                  <a:pt x="7032" y="19814"/>
                  <a:pt x="7105" y="19981"/>
                </a:cubicBezTo>
                <a:cubicBezTo>
                  <a:pt x="7166" y="20117"/>
                  <a:pt x="7169" y="20222"/>
                  <a:pt x="7118" y="20281"/>
                </a:cubicBezTo>
                <a:cubicBezTo>
                  <a:pt x="7019" y="20397"/>
                  <a:pt x="7095" y="20772"/>
                  <a:pt x="7291" y="21140"/>
                </a:cubicBezTo>
                <a:cubicBezTo>
                  <a:pt x="7430" y="21400"/>
                  <a:pt x="7466" y="21409"/>
                  <a:pt x="7729" y="21220"/>
                </a:cubicBezTo>
                <a:cubicBezTo>
                  <a:pt x="7964" y="21050"/>
                  <a:pt x="8010" y="20946"/>
                  <a:pt x="7990" y="20649"/>
                </a:cubicBezTo>
                <a:cubicBezTo>
                  <a:pt x="7976" y="20451"/>
                  <a:pt x="7900" y="20117"/>
                  <a:pt x="7820" y="19907"/>
                </a:cubicBezTo>
                <a:cubicBezTo>
                  <a:pt x="7740" y="19697"/>
                  <a:pt x="7665" y="19367"/>
                  <a:pt x="7650" y="19171"/>
                </a:cubicBezTo>
                <a:cubicBezTo>
                  <a:pt x="7625" y="18829"/>
                  <a:pt x="7643" y="18812"/>
                  <a:pt x="8120" y="18791"/>
                </a:cubicBezTo>
                <a:cubicBezTo>
                  <a:pt x="8393" y="18778"/>
                  <a:pt x="8632" y="18735"/>
                  <a:pt x="8655" y="18692"/>
                </a:cubicBezTo>
                <a:cubicBezTo>
                  <a:pt x="8763" y="18490"/>
                  <a:pt x="8683" y="17508"/>
                  <a:pt x="8486" y="16619"/>
                </a:cubicBezTo>
                <a:cubicBezTo>
                  <a:pt x="8420" y="16324"/>
                  <a:pt x="8366" y="16052"/>
                  <a:pt x="8365" y="16012"/>
                </a:cubicBezTo>
                <a:cubicBezTo>
                  <a:pt x="8363" y="15912"/>
                  <a:pt x="8289" y="15479"/>
                  <a:pt x="8212" y="15122"/>
                </a:cubicBezTo>
                <a:cubicBezTo>
                  <a:pt x="8176" y="14960"/>
                  <a:pt x="8153" y="14010"/>
                  <a:pt x="8159" y="13012"/>
                </a:cubicBezTo>
                <a:cubicBezTo>
                  <a:pt x="8169" y="11623"/>
                  <a:pt x="8198" y="11173"/>
                  <a:pt x="8283" y="11073"/>
                </a:cubicBezTo>
                <a:cubicBezTo>
                  <a:pt x="8378" y="10963"/>
                  <a:pt x="8374" y="10884"/>
                  <a:pt x="8260" y="10558"/>
                </a:cubicBezTo>
                <a:cubicBezTo>
                  <a:pt x="8165" y="10284"/>
                  <a:pt x="8151" y="10097"/>
                  <a:pt x="8205" y="9908"/>
                </a:cubicBezTo>
                <a:cubicBezTo>
                  <a:pt x="8262" y="9707"/>
                  <a:pt x="8242" y="9604"/>
                  <a:pt x="8130" y="9472"/>
                </a:cubicBezTo>
                <a:cubicBezTo>
                  <a:pt x="8027" y="9351"/>
                  <a:pt x="7967" y="9344"/>
                  <a:pt x="7931" y="9454"/>
                </a:cubicBezTo>
                <a:cubicBezTo>
                  <a:pt x="7894" y="9565"/>
                  <a:pt x="7854" y="9567"/>
                  <a:pt x="7794" y="9454"/>
                </a:cubicBezTo>
                <a:cubicBezTo>
                  <a:pt x="7747" y="9366"/>
                  <a:pt x="7627" y="9295"/>
                  <a:pt x="7526" y="9295"/>
                </a:cubicBezTo>
                <a:cubicBezTo>
                  <a:pt x="7426" y="9295"/>
                  <a:pt x="7323" y="9195"/>
                  <a:pt x="7298" y="9074"/>
                </a:cubicBezTo>
                <a:cubicBezTo>
                  <a:pt x="7273" y="8952"/>
                  <a:pt x="7188" y="8847"/>
                  <a:pt x="7109" y="8847"/>
                </a:cubicBezTo>
                <a:cubicBezTo>
                  <a:pt x="6896" y="8847"/>
                  <a:pt x="6848" y="8591"/>
                  <a:pt x="7027" y="8411"/>
                </a:cubicBezTo>
                <a:cubicBezTo>
                  <a:pt x="7221" y="8216"/>
                  <a:pt x="7327" y="7309"/>
                  <a:pt x="7190" y="7000"/>
                </a:cubicBezTo>
                <a:cubicBezTo>
                  <a:pt x="7137" y="6879"/>
                  <a:pt x="6996" y="6786"/>
                  <a:pt x="6877" y="6786"/>
                </a:cubicBezTo>
                <a:close/>
                <a:moveTo>
                  <a:pt x="19366" y="6786"/>
                </a:moveTo>
                <a:cubicBezTo>
                  <a:pt x="19322" y="6786"/>
                  <a:pt x="19234" y="6984"/>
                  <a:pt x="19167" y="7227"/>
                </a:cubicBezTo>
                <a:cubicBezTo>
                  <a:pt x="19100" y="7471"/>
                  <a:pt x="19017" y="7669"/>
                  <a:pt x="18984" y="7669"/>
                </a:cubicBezTo>
                <a:cubicBezTo>
                  <a:pt x="18951" y="7669"/>
                  <a:pt x="18918" y="7838"/>
                  <a:pt x="18909" y="8043"/>
                </a:cubicBezTo>
                <a:cubicBezTo>
                  <a:pt x="18897" y="8320"/>
                  <a:pt x="18943" y="8448"/>
                  <a:pt x="19088" y="8552"/>
                </a:cubicBezTo>
                <a:cubicBezTo>
                  <a:pt x="19196" y="8629"/>
                  <a:pt x="19284" y="8763"/>
                  <a:pt x="19284" y="8847"/>
                </a:cubicBezTo>
                <a:cubicBezTo>
                  <a:pt x="19284" y="9064"/>
                  <a:pt x="19343" y="9031"/>
                  <a:pt x="19499" y="8736"/>
                </a:cubicBezTo>
                <a:cubicBezTo>
                  <a:pt x="19664" y="8428"/>
                  <a:pt x="19576" y="7876"/>
                  <a:pt x="19343" y="7761"/>
                </a:cubicBezTo>
                <a:cubicBezTo>
                  <a:pt x="19206" y="7694"/>
                  <a:pt x="19203" y="7666"/>
                  <a:pt x="19320" y="7239"/>
                </a:cubicBezTo>
                <a:cubicBezTo>
                  <a:pt x="19389" y="6990"/>
                  <a:pt x="19409" y="6786"/>
                  <a:pt x="19366" y="6786"/>
                </a:cubicBezTo>
                <a:close/>
                <a:moveTo>
                  <a:pt x="18018" y="8859"/>
                </a:moveTo>
                <a:lnTo>
                  <a:pt x="17339" y="8877"/>
                </a:lnTo>
                <a:cubicBezTo>
                  <a:pt x="16732" y="8894"/>
                  <a:pt x="16643" y="8937"/>
                  <a:pt x="16487" y="9252"/>
                </a:cubicBezTo>
                <a:cubicBezTo>
                  <a:pt x="16363" y="9504"/>
                  <a:pt x="16253" y="9587"/>
                  <a:pt x="16093" y="9546"/>
                </a:cubicBezTo>
                <a:cubicBezTo>
                  <a:pt x="15737" y="9456"/>
                  <a:pt x="15607" y="10009"/>
                  <a:pt x="15610" y="11601"/>
                </a:cubicBezTo>
                <a:cubicBezTo>
                  <a:pt x="15613" y="13761"/>
                  <a:pt x="15450" y="15865"/>
                  <a:pt x="15303" y="15588"/>
                </a:cubicBezTo>
                <a:cubicBezTo>
                  <a:pt x="15275" y="15537"/>
                  <a:pt x="15214" y="15641"/>
                  <a:pt x="15166" y="15821"/>
                </a:cubicBezTo>
                <a:cubicBezTo>
                  <a:pt x="15118" y="16002"/>
                  <a:pt x="15010" y="16217"/>
                  <a:pt x="14924" y="16300"/>
                </a:cubicBezTo>
                <a:cubicBezTo>
                  <a:pt x="14344" y="16862"/>
                  <a:pt x="14105" y="17579"/>
                  <a:pt x="14363" y="17981"/>
                </a:cubicBezTo>
                <a:cubicBezTo>
                  <a:pt x="14532" y="18245"/>
                  <a:pt x="14979" y="17985"/>
                  <a:pt x="15195" y="17496"/>
                </a:cubicBezTo>
                <a:cubicBezTo>
                  <a:pt x="15417" y="16994"/>
                  <a:pt x="15514" y="17656"/>
                  <a:pt x="15345" y="18533"/>
                </a:cubicBezTo>
                <a:cubicBezTo>
                  <a:pt x="15209" y="19242"/>
                  <a:pt x="15338" y="19462"/>
                  <a:pt x="15893" y="19453"/>
                </a:cubicBezTo>
                <a:cubicBezTo>
                  <a:pt x="16531" y="19443"/>
                  <a:pt x="16968" y="19823"/>
                  <a:pt x="16690" y="20146"/>
                </a:cubicBezTo>
                <a:cubicBezTo>
                  <a:pt x="16645" y="20199"/>
                  <a:pt x="16619" y="20454"/>
                  <a:pt x="16634" y="20711"/>
                </a:cubicBezTo>
                <a:cubicBezTo>
                  <a:pt x="16656" y="21083"/>
                  <a:pt x="16705" y="21184"/>
                  <a:pt x="16863" y="21220"/>
                </a:cubicBezTo>
                <a:cubicBezTo>
                  <a:pt x="17108" y="21275"/>
                  <a:pt x="17255" y="20958"/>
                  <a:pt x="17316" y="20244"/>
                </a:cubicBezTo>
                <a:cubicBezTo>
                  <a:pt x="17359" y="19747"/>
                  <a:pt x="17387" y="19695"/>
                  <a:pt x="17636" y="19655"/>
                </a:cubicBezTo>
                <a:cubicBezTo>
                  <a:pt x="17787" y="19632"/>
                  <a:pt x="18051" y="19667"/>
                  <a:pt x="18223" y="19735"/>
                </a:cubicBezTo>
                <a:cubicBezTo>
                  <a:pt x="18515" y="19850"/>
                  <a:pt x="18540" y="19904"/>
                  <a:pt x="18579" y="20447"/>
                </a:cubicBezTo>
                <a:cubicBezTo>
                  <a:pt x="18602" y="20768"/>
                  <a:pt x="18647" y="21105"/>
                  <a:pt x="18677" y="21195"/>
                </a:cubicBezTo>
                <a:cubicBezTo>
                  <a:pt x="18707" y="21286"/>
                  <a:pt x="18819" y="21326"/>
                  <a:pt x="18928" y="21287"/>
                </a:cubicBezTo>
                <a:cubicBezTo>
                  <a:pt x="19122" y="21218"/>
                  <a:pt x="19136" y="21162"/>
                  <a:pt x="19160" y="20287"/>
                </a:cubicBezTo>
                <a:cubicBezTo>
                  <a:pt x="19167" y="20049"/>
                  <a:pt x="19218" y="19999"/>
                  <a:pt x="19428" y="20017"/>
                </a:cubicBezTo>
                <a:cubicBezTo>
                  <a:pt x="19571" y="20030"/>
                  <a:pt x="19750" y="20146"/>
                  <a:pt x="19826" y="20275"/>
                </a:cubicBezTo>
                <a:cubicBezTo>
                  <a:pt x="19953" y="20491"/>
                  <a:pt x="20395" y="20628"/>
                  <a:pt x="20283" y="20416"/>
                </a:cubicBezTo>
                <a:cubicBezTo>
                  <a:pt x="20255" y="20365"/>
                  <a:pt x="20285" y="20187"/>
                  <a:pt x="20348" y="20017"/>
                </a:cubicBezTo>
                <a:cubicBezTo>
                  <a:pt x="20411" y="19848"/>
                  <a:pt x="20462" y="19526"/>
                  <a:pt x="20462" y="19306"/>
                </a:cubicBezTo>
                <a:cubicBezTo>
                  <a:pt x="20462" y="19086"/>
                  <a:pt x="20500" y="18718"/>
                  <a:pt x="20547" y="18490"/>
                </a:cubicBezTo>
                <a:lnTo>
                  <a:pt x="20632" y="18079"/>
                </a:lnTo>
                <a:lnTo>
                  <a:pt x="20802" y="18465"/>
                </a:lnTo>
                <a:cubicBezTo>
                  <a:pt x="21001" y="18918"/>
                  <a:pt x="21283" y="19217"/>
                  <a:pt x="21363" y="19067"/>
                </a:cubicBezTo>
                <a:cubicBezTo>
                  <a:pt x="21394" y="19009"/>
                  <a:pt x="21459" y="18963"/>
                  <a:pt x="21510" y="18962"/>
                </a:cubicBezTo>
                <a:cubicBezTo>
                  <a:pt x="21563" y="18962"/>
                  <a:pt x="21595" y="18760"/>
                  <a:pt x="21588" y="18472"/>
                </a:cubicBezTo>
                <a:cubicBezTo>
                  <a:pt x="21578" y="18077"/>
                  <a:pt x="21484" y="17807"/>
                  <a:pt x="21098" y="17116"/>
                </a:cubicBezTo>
                <a:cubicBezTo>
                  <a:pt x="20577" y="16180"/>
                  <a:pt x="20589" y="16264"/>
                  <a:pt x="20619" y="14239"/>
                </a:cubicBezTo>
                <a:cubicBezTo>
                  <a:pt x="20654" y="11816"/>
                  <a:pt x="20682" y="10971"/>
                  <a:pt x="20730" y="10761"/>
                </a:cubicBezTo>
                <a:cubicBezTo>
                  <a:pt x="20767" y="10596"/>
                  <a:pt x="20709" y="10472"/>
                  <a:pt x="20524" y="10319"/>
                </a:cubicBezTo>
                <a:cubicBezTo>
                  <a:pt x="20382" y="10202"/>
                  <a:pt x="20266" y="10005"/>
                  <a:pt x="20266" y="9883"/>
                </a:cubicBezTo>
                <a:cubicBezTo>
                  <a:pt x="20266" y="9670"/>
                  <a:pt x="20084" y="9574"/>
                  <a:pt x="19695" y="9583"/>
                </a:cubicBezTo>
                <a:cubicBezTo>
                  <a:pt x="19597" y="9585"/>
                  <a:pt x="19497" y="9489"/>
                  <a:pt x="19473" y="9374"/>
                </a:cubicBezTo>
                <a:cubicBezTo>
                  <a:pt x="19415" y="9087"/>
                  <a:pt x="18892" y="9244"/>
                  <a:pt x="18736" y="9595"/>
                </a:cubicBezTo>
                <a:cubicBezTo>
                  <a:pt x="18671" y="9741"/>
                  <a:pt x="18492" y="9881"/>
                  <a:pt x="18341" y="9908"/>
                </a:cubicBezTo>
                <a:cubicBezTo>
                  <a:pt x="18075" y="9954"/>
                  <a:pt x="18067" y="9941"/>
                  <a:pt x="18044" y="9411"/>
                </a:cubicBezTo>
                <a:lnTo>
                  <a:pt x="18018" y="8859"/>
                </a:lnTo>
                <a:close/>
                <a:moveTo>
                  <a:pt x="2249" y="9736"/>
                </a:moveTo>
                <a:cubicBezTo>
                  <a:pt x="2134" y="9736"/>
                  <a:pt x="2091" y="10134"/>
                  <a:pt x="2057" y="11484"/>
                </a:cubicBezTo>
                <a:lnTo>
                  <a:pt x="2027" y="12717"/>
                </a:lnTo>
                <a:lnTo>
                  <a:pt x="1620" y="12779"/>
                </a:lnTo>
                <a:cubicBezTo>
                  <a:pt x="1396" y="12812"/>
                  <a:pt x="1146" y="12772"/>
                  <a:pt x="1062" y="12687"/>
                </a:cubicBezTo>
                <a:cubicBezTo>
                  <a:pt x="950" y="12575"/>
                  <a:pt x="854" y="12587"/>
                  <a:pt x="709" y="12730"/>
                </a:cubicBezTo>
                <a:cubicBezTo>
                  <a:pt x="511" y="12924"/>
                  <a:pt x="508" y="12949"/>
                  <a:pt x="477" y="15036"/>
                </a:cubicBezTo>
                <a:cubicBezTo>
                  <a:pt x="455" y="16558"/>
                  <a:pt x="416" y="17217"/>
                  <a:pt x="337" y="17392"/>
                </a:cubicBezTo>
                <a:cubicBezTo>
                  <a:pt x="205" y="17684"/>
                  <a:pt x="16" y="18545"/>
                  <a:pt x="1" y="18925"/>
                </a:cubicBezTo>
                <a:cubicBezTo>
                  <a:pt x="-5" y="19077"/>
                  <a:pt x="47" y="19251"/>
                  <a:pt x="115" y="19318"/>
                </a:cubicBezTo>
                <a:cubicBezTo>
                  <a:pt x="257" y="19457"/>
                  <a:pt x="590" y="19272"/>
                  <a:pt x="605" y="19042"/>
                </a:cubicBezTo>
                <a:cubicBezTo>
                  <a:pt x="610" y="18958"/>
                  <a:pt x="619" y="18805"/>
                  <a:pt x="624" y="18705"/>
                </a:cubicBezTo>
                <a:cubicBezTo>
                  <a:pt x="630" y="18604"/>
                  <a:pt x="734" y="18434"/>
                  <a:pt x="856" y="18324"/>
                </a:cubicBezTo>
                <a:cubicBezTo>
                  <a:pt x="1050" y="18149"/>
                  <a:pt x="1094" y="18158"/>
                  <a:pt x="1225" y="18380"/>
                </a:cubicBezTo>
                <a:cubicBezTo>
                  <a:pt x="1337" y="18571"/>
                  <a:pt x="1355" y="18696"/>
                  <a:pt x="1296" y="18901"/>
                </a:cubicBezTo>
                <a:cubicBezTo>
                  <a:pt x="1201" y="19235"/>
                  <a:pt x="1122" y="20765"/>
                  <a:pt x="1189" y="20968"/>
                </a:cubicBezTo>
                <a:cubicBezTo>
                  <a:pt x="1216" y="21050"/>
                  <a:pt x="1349" y="21097"/>
                  <a:pt x="1486" y="21073"/>
                </a:cubicBezTo>
                <a:cubicBezTo>
                  <a:pt x="1734" y="21027"/>
                  <a:pt x="1733" y="21025"/>
                  <a:pt x="1714" y="20214"/>
                </a:cubicBezTo>
                <a:cubicBezTo>
                  <a:pt x="1704" y="19767"/>
                  <a:pt x="1686" y="19174"/>
                  <a:pt x="1675" y="18895"/>
                </a:cubicBezTo>
                <a:cubicBezTo>
                  <a:pt x="1656" y="18426"/>
                  <a:pt x="1673" y="18386"/>
                  <a:pt x="1890" y="18361"/>
                </a:cubicBezTo>
                <a:cubicBezTo>
                  <a:pt x="2020" y="18346"/>
                  <a:pt x="2206" y="18396"/>
                  <a:pt x="2305" y="18465"/>
                </a:cubicBezTo>
                <a:cubicBezTo>
                  <a:pt x="2475" y="18586"/>
                  <a:pt x="2483" y="18654"/>
                  <a:pt x="2461" y="19809"/>
                </a:cubicBezTo>
                <a:lnTo>
                  <a:pt x="2439" y="21030"/>
                </a:lnTo>
                <a:lnTo>
                  <a:pt x="2713" y="21030"/>
                </a:lnTo>
                <a:lnTo>
                  <a:pt x="2990" y="21030"/>
                </a:lnTo>
                <a:lnTo>
                  <a:pt x="2974" y="20367"/>
                </a:lnTo>
                <a:cubicBezTo>
                  <a:pt x="2966" y="20002"/>
                  <a:pt x="2936" y="19533"/>
                  <a:pt x="2909" y="19330"/>
                </a:cubicBezTo>
                <a:cubicBezTo>
                  <a:pt x="2812" y="18614"/>
                  <a:pt x="2827" y="18538"/>
                  <a:pt x="3085" y="18435"/>
                </a:cubicBezTo>
                <a:cubicBezTo>
                  <a:pt x="3400" y="18309"/>
                  <a:pt x="3561" y="18522"/>
                  <a:pt x="3594" y="19110"/>
                </a:cubicBezTo>
                <a:cubicBezTo>
                  <a:pt x="3615" y="19490"/>
                  <a:pt x="3652" y="19561"/>
                  <a:pt x="3871" y="19600"/>
                </a:cubicBezTo>
                <a:cubicBezTo>
                  <a:pt x="4113" y="19644"/>
                  <a:pt x="4129" y="19618"/>
                  <a:pt x="4129" y="19152"/>
                </a:cubicBezTo>
                <a:cubicBezTo>
                  <a:pt x="4129" y="18882"/>
                  <a:pt x="4060" y="18422"/>
                  <a:pt x="3976" y="18128"/>
                </a:cubicBezTo>
                <a:cubicBezTo>
                  <a:pt x="3892" y="17834"/>
                  <a:pt x="3841" y="17553"/>
                  <a:pt x="3865" y="17508"/>
                </a:cubicBezTo>
                <a:cubicBezTo>
                  <a:pt x="3889" y="17464"/>
                  <a:pt x="3828" y="17209"/>
                  <a:pt x="3728" y="16944"/>
                </a:cubicBezTo>
                <a:cubicBezTo>
                  <a:pt x="3563" y="16509"/>
                  <a:pt x="3545" y="16329"/>
                  <a:pt x="3565" y="15085"/>
                </a:cubicBezTo>
                <a:cubicBezTo>
                  <a:pt x="3592" y="13325"/>
                  <a:pt x="3497" y="12842"/>
                  <a:pt x="3108" y="12810"/>
                </a:cubicBezTo>
                <a:cubicBezTo>
                  <a:pt x="2956" y="12797"/>
                  <a:pt x="2707" y="12779"/>
                  <a:pt x="2556" y="12767"/>
                </a:cubicBezTo>
                <a:lnTo>
                  <a:pt x="2282" y="12742"/>
                </a:lnTo>
                <a:lnTo>
                  <a:pt x="2305" y="11239"/>
                </a:lnTo>
                <a:cubicBezTo>
                  <a:pt x="2318" y="10341"/>
                  <a:pt x="2295" y="9736"/>
                  <a:pt x="2249" y="9736"/>
                </a:cubicBezTo>
                <a:close/>
              </a:path>
            </a:pathLst>
          </a:custGeom>
          <a:ln w="12700">
            <a:miter lim="400000"/>
          </a:ln>
        </p:spPr>
      </p:pic>
      <p:sp>
        <p:nvSpPr>
          <p:cNvPr id="168" name="A number a week 0-4…"/>
          <p:cNvSpPr txBox="1"/>
          <p:nvPr/>
        </p:nvSpPr>
        <p:spPr>
          <a:xfrm>
            <a:off x="9811294" y="1832068"/>
            <a:ext cx="2778799" cy="17030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lang="en-GB" dirty="0"/>
              <a:t>Numbers</a:t>
            </a:r>
            <a:endParaRPr dirty="0"/>
          </a:p>
          <a:p>
            <a:pPr algn="just">
              <a:defRPr sz="1400" b="0">
                <a:latin typeface="Noteworthy Light"/>
                <a:ea typeface="Noteworthy Light"/>
                <a:cs typeface="Noteworthy Light"/>
                <a:sym typeface="Noteworthy Light"/>
              </a:defRPr>
            </a:pPr>
            <a:r>
              <a:rPr lang="en-GB" dirty="0"/>
              <a:t>We </a:t>
            </a:r>
            <a:r>
              <a:rPr dirty="0"/>
              <a:t>will </a:t>
            </a:r>
            <a:r>
              <a:rPr lang="en-GB" dirty="0"/>
              <a:t>continue to learn our numbers and represent them in different ways. Using objects, ten frames and number lines. We will play games that involve counting and numbers.</a:t>
            </a:r>
            <a:endParaRPr dirty="0"/>
          </a:p>
        </p:txBody>
      </p:sp>
      <p:pic>
        <p:nvPicPr>
          <p:cNvPr id="169" name="Image" descr="Image"/>
          <p:cNvPicPr>
            <a:picLocks noChangeAspect="1"/>
          </p:cNvPicPr>
          <p:nvPr/>
        </p:nvPicPr>
        <p:blipFill>
          <a:blip r:embed="rId11">
            <a:alphaModFix amt="60234"/>
            <a:extLst/>
          </a:blip>
          <a:stretch>
            <a:fillRect/>
          </a:stretch>
        </p:blipFill>
        <p:spPr>
          <a:xfrm>
            <a:off x="7900048" y="3960001"/>
            <a:ext cx="1249208" cy="828279"/>
          </a:xfrm>
          <a:prstGeom prst="rect">
            <a:avLst/>
          </a:prstGeom>
          <a:ln w="12700">
            <a:miter lim="400000"/>
          </a:ln>
        </p:spPr>
      </p:pic>
      <p:sp>
        <p:nvSpPr>
          <p:cNvPr id="170" name="AT HOME: Practice asking your children if they would like something: for example- Would you like the M-I-L-K?"/>
          <p:cNvSpPr txBox="1"/>
          <p:nvPr/>
        </p:nvSpPr>
        <p:spPr>
          <a:xfrm>
            <a:off x="2476164" y="8368731"/>
            <a:ext cx="1459878"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rPr sz="1600" dirty="0"/>
              <a:t>AT HOME: Practice </a:t>
            </a:r>
            <a:r>
              <a:rPr lang="en-GB" sz="1600" dirty="0"/>
              <a:t>reading at least 3 times a week with your child. </a:t>
            </a:r>
            <a:endParaRPr sz="1600" dirty="0"/>
          </a:p>
        </p:txBody>
      </p:sp>
      <p:pic>
        <p:nvPicPr>
          <p:cNvPr id="171" name="Screenshot 2021-08-04 at 12.50.43.png" descr="Screenshot 2021-08-04 at 12.50.43.png"/>
          <p:cNvPicPr>
            <a:picLocks noChangeAspect="1"/>
          </p:cNvPicPr>
          <p:nvPr/>
        </p:nvPicPr>
        <p:blipFill>
          <a:blip r:embed="rId12">
            <a:alphaModFix amt="74236"/>
            <a:extLst/>
          </a:blip>
          <a:srcRect l="3278" r="3278"/>
          <a:stretch>
            <a:fillRect/>
          </a:stretch>
        </p:blipFill>
        <p:spPr>
          <a:xfrm>
            <a:off x="12842748" y="520048"/>
            <a:ext cx="4011132" cy="596901"/>
          </a:xfrm>
          <a:prstGeom prst="rect">
            <a:avLst/>
          </a:prstGeom>
          <a:ln w="12700">
            <a:miter lim="400000"/>
          </a:ln>
        </p:spPr>
      </p:pic>
      <p:sp>
        <p:nvSpPr>
          <p:cNvPr id="172" name="Comparing quantities…"/>
          <p:cNvSpPr txBox="1"/>
          <p:nvPr/>
        </p:nvSpPr>
        <p:spPr>
          <a:xfrm>
            <a:off x="12950642" y="1844867"/>
            <a:ext cx="3795344" cy="10567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lang="en-GB" dirty="0"/>
              <a:t>Greater than and less than</a:t>
            </a:r>
            <a:endParaRPr dirty="0"/>
          </a:p>
          <a:p>
            <a:pPr algn="just">
              <a:defRPr sz="1400" b="0">
                <a:latin typeface="Noteworthy Light"/>
                <a:ea typeface="Noteworthy Light"/>
                <a:cs typeface="Noteworthy Light"/>
                <a:sym typeface="Noteworthy Light"/>
              </a:defRPr>
            </a:pPr>
            <a:r>
              <a:rPr dirty="0"/>
              <a:t>We will be looking at quantities asking questions </a:t>
            </a:r>
            <a:r>
              <a:rPr lang="en-GB" dirty="0"/>
              <a:t>.</a:t>
            </a:r>
            <a:endParaRPr dirty="0"/>
          </a:p>
          <a:p>
            <a:pPr algn="just">
              <a:defRPr sz="1400" b="0">
                <a:latin typeface="Noteworthy Light"/>
                <a:ea typeface="Noteworthy Light"/>
                <a:cs typeface="Noteworthy Light"/>
                <a:sym typeface="Noteworthy Light"/>
              </a:defRPr>
            </a:pPr>
            <a:r>
              <a:rPr lang="en-GB" dirty="0"/>
              <a:t>Which is greater? Which is fewer? Which is the same?</a:t>
            </a:r>
            <a:endParaRPr dirty="0"/>
          </a:p>
        </p:txBody>
      </p:sp>
      <p:pic>
        <p:nvPicPr>
          <p:cNvPr id="173" name="Screenshot 2021-08-04 at 12.54.03.png" descr="Screenshot 2021-08-04 at 12.54.03.png"/>
          <p:cNvPicPr>
            <a:picLocks noChangeAspect="1"/>
          </p:cNvPicPr>
          <p:nvPr/>
        </p:nvPicPr>
        <p:blipFill>
          <a:blip r:embed="rId13">
            <a:alphaModFix amt="69044"/>
            <a:extLst/>
          </a:blip>
          <a:stretch>
            <a:fillRect/>
          </a:stretch>
        </p:blipFill>
        <p:spPr>
          <a:xfrm>
            <a:off x="16958479" y="3866530"/>
            <a:ext cx="1879601" cy="952501"/>
          </a:xfrm>
          <a:prstGeom prst="rect">
            <a:avLst/>
          </a:prstGeom>
          <a:ln w="12700">
            <a:miter lim="400000"/>
          </a:ln>
        </p:spPr>
      </p:pic>
      <p:sp>
        <p:nvSpPr>
          <p:cNvPr id="174" name="Patterns:…"/>
          <p:cNvSpPr txBox="1"/>
          <p:nvPr/>
        </p:nvSpPr>
        <p:spPr>
          <a:xfrm>
            <a:off x="16865145" y="1715440"/>
            <a:ext cx="2066270" cy="24416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Patterns:</a:t>
            </a:r>
          </a:p>
          <a:p>
            <a:pPr algn="just">
              <a:defRPr sz="2000" b="0">
                <a:latin typeface="Noteworthy Bold"/>
                <a:ea typeface="Noteworthy Bold"/>
                <a:cs typeface="Noteworthy Bold"/>
                <a:sym typeface="Noteworthy Bold"/>
              </a:defRPr>
            </a:pPr>
            <a:r>
              <a:rPr dirty="0"/>
              <a:t>Odd one out</a:t>
            </a:r>
          </a:p>
          <a:p>
            <a:pPr algn="just">
              <a:defRPr sz="1400" b="0">
                <a:latin typeface="Noteworthy Light"/>
                <a:ea typeface="Noteworthy Light"/>
                <a:cs typeface="Noteworthy Light"/>
                <a:sym typeface="Noteworthy Light"/>
              </a:defRPr>
            </a:pPr>
            <a:r>
              <a:rPr dirty="0"/>
              <a:t>We will explore patterns and concepts behind patterns. </a:t>
            </a:r>
          </a:p>
          <a:p>
            <a:pPr algn="just">
              <a:defRPr sz="1400" b="0">
                <a:latin typeface="Noteworthy Light"/>
                <a:ea typeface="Noteworthy Light"/>
                <a:cs typeface="Noteworthy Light"/>
                <a:sym typeface="Noteworthy Light"/>
              </a:defRPr>
            </a:pPr>
            <a:r>
              <a:rPr dirty="0"/>
              <a:t>We will look at what the similarities are and what the odd one out might be.</a:t>
            </a:r>
            <a:r>
              <a:rPr lang="en-GB" dirty="0"/>
              <a:t> We will begin to recognise odd and even numbers. </a:t>
            </a:r>
            <a:endParaRPr dirty="0"/>
          </a:p>
        </p:txBody>
      </p:sp>
      <p:pic>
        <p:nvPicPr>
          <p:cNvPr id="175" name="Screenshot 2021-08-04 at 12.56.44.png" descr="Screenshot 2021-08-04 at 12.56.44.png"/>
          <p:cNvPicPr>
            <a:picLocks noChangeAspect="1"/>
          </p:cNvPicPr>
          <p:nvPr/>
        </p:nvPicPr>
        <p:blipFill>
          <a:blip r:embed="rId14">
            <a:extLst/>
          </a:blip>
          <a:stretch>
            <a:fillRect/>
          </a:stretch>
        </p:blipFill>
        <p:spPr>
          <a:xfrm>
            <a:off x="17390222" y="4916656"/>
            <a:ext cx="1358901" cy="723901"/>
          </a:xfrm>
          <a:prstGeom prst="rect">
            <a:avLst/>
          </a:prstGeom>
          <a:ln w="12700">
            <a:miter lim="400000"/>
          </a:ln>
        </p:spPr>
      </p:pic>
      <p:sp>
        <p:nvSpPr>
          <p:cNvPr id="176" name="Matching…"/>
          <p:cNvSpPr txBox="1"/>
          <p:nvPr/>
        </p:nvSpPr>
        <p:spPr>
          <a:xfrm>
            <a:off x="15777024" y="4222584"/>
            <a:ext cx="3154391" cy="12721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lang="en-GB" dirty="0"/>
              <a:t>Shape </a:t>
            </a:r>
            <a:endParaRPr dirty="0"/>
          </a:p>
          <a:p>
            <a:pPr algn="just">
              <a:defRPr sz="1400" b="0">
                <a:latin typeface="Noteworthy Light"/>
                <a:ea typeface="Noteworthy Light"/>
                <a:cs typeface="Noteworthy Light"/>
                <a:sym typeface="Noteworthy Light"/>
              </a:defRPr>
            </a:pPr>
            <a:r>
              <a:rPr dirty="0"/>
              <a:t>The children will explore </a:t>
            </a:r>
            <a:r>
              <a:rPr lang="en-GB" dirty="0"/>
              <a:t>shapes and begin to name squares, triangles, rectangles and circles  and recognise their properties.</a:t>
            </a:r>
            <a:endParaRPr dirty="0"/>
          </a:p>
        </p:txBody>
      </p:sp>
      <p:sp>
        <p:nvSpPr>
          <p:cNvPr id="177" name="Sorting…"/>
          <p:cNvSpPr txBox="1"/>
          <p:nvPr/>
        </p:nvSpPr>
        <p:spPr>
          <a:xfrm>
            <a:off x="12521891" y="4577677"/>
            <a:ext cx="2623686"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endParaRPr dirty="0"/>
          </a:p>
        </p:txBody>
      </p:sp>
      <p:sp>
        <p:nvSpPr>
          <p:cNvPr id="178" name="Capacity…"/>
          <p:cNvSpPr txBox="1"/>
          <p:nvPr/>
        </p:nvSpPr>
        <p:spPr>
          <a:xfrm>
            <a:off x="13946834" y="2664694"/>
            <a:ext cx="2778800" cy="13435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Capacity</a:t>
            </a:r>
          </a:p>
          <a:p>
            <a:pPr algn="just">
              <a:defRPr sz="1400" b="0">
                <a:latin typeface="Noteworthy Light"/>
                <a:ea typeface="Noteworthy Light"/>
                <a:cs typeface="Noteworthy Light"/>
                <a:sym typeface="Noteworthy Light"/>
              </a:defRPr>
            </a:pPr>
            <a:r>
              <a:rPr dirty="0"/>
              <a:t>We will look at capacity of different things looking at  Equal/not equal, amount, how many?</a:t>
            </a:r>
          </a:p>
        </p:txBody>
      </p:sp>
      <p:pic>
        <p:nvPicPr>
          <p:cNvPr id="179" name="Screenshot 2021-08-04 at 13.07.43.png" descr="Screenshot 2021-08-04 at 13.07.43.png"/>
          <p:cNvPicPr>
            <a:picLocks noChangeAspect="1"/>
          </p:cNvPicPr>
          <p:nvPr/>
        </p:nvPicPr>
        <p:blipFill>
          <a:blip r:embed="rId15">
            <a:alphaModFix amt="66386"/>
            <a:extLst/>
          </a:blip>
          <a:stretch>
            <a:fillRect/>
          </a:stretch>
        </p:blipFill>
        <p:spPr>
          <a:xfrm>
            <a:off x="12868936" y="2878817"/>
            <a:ext cx="1012178" cy="1152161"/>
          </a:xfrm>
          <a:prstGeom prst="rect">
            <a:avLst/>
          </a:prstGeom>
          <a:ln w="12700">
            <a:miter lim="400000"/>
          </a:ln>
        </p:spPr>
      </p:pic>
      <p:sp>
        <p:nvSpPr>
          <p:cNvPr id="180" name="Phonics…"/>
          <p:cNvSpPr txBox="1"/>
          <p:nvPr/>
        </p:nvSpPr>
        <p:spPr>
          <a:xfrm>
            <a:off x="272858" y="7076508"/>
            <a:ext cx="10143443" cy="10567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Phonics</a:t>
            </a:r>
          </a:p>
          <a:p>
            <a:pPr algn="just">
              <a:defRPr sz="1400" b="0">
                <a:latin typeface="Noteworthy Light"/>
                <a:ea typeface="Noteworthy Light"/>
                <a:cs typeface="Noteworthy Light"/>
                <a:sym typeface="Noteworthy Light"/>
              </a:defRPr>
            </a:pPr>
            <a:r>
              <a:rPr dirty="0"/>
              <a:t>This </a:t>
            </a:r>
            <a:r>
              <a:rPr lang="en-GB" dirty="0"/>
              <a:t>term</a:t>
            </a:r>
            <a:r>
              <a:rPr dirty="0"/>
              <a:t> w</a:t>
            </a:r>
            <a:r>
              <a:rPr lang="en-GB" dirty="0"/>
              <a:t>e will continue to learn phonics through </a:t>
            </a:r>
            <a:r>
              <a:rPr dirty="0"/>
              <a:t>‘Little </a:t>
            </a:r>
            <a:r>
              <a:rPr dirty="0" err="1"/>
              <a:t>Wandle</a:t>
            </a:r>
            <a:r>
              <a:rPr dirty="0"/>
              <a:t> Letters and Sounds’. </a:t>
            </a:r>
            <a:r>
              <a:rPr lang="en-GB" dirty="0"/>
              <a:t>We are now introducing group reading and we are embedding the </a:t>
            </a:r>
            <a:r>
              <a:rPr dirty="0"/>
              <a:t>children</a:t>
            </a:r>
            <a:r>
              <a:rPr lang="en-GB" dirty="0"/>
              <a:t>s</a:t>
            </a:r>
            <a:r>
              <a:rPr dirty="0"/>
              <a:t> key skills </a:t>
            </a:r>
            <a:r>
              <a:rPr lang="en-GB" dirty="0"/>
              <a:t>this </a:t>
            </a:r>
            <a:r>
              <a:rPr dirty="0"/>
              <a:t>term to help them </a:t>
            </a:r>
            <a:r>
              <a:rPr lang="en-GB" dirty="0"/>
              <a:t>become fluent readers. </a:t>
            </a:r>
            <a:r>
              <a:rPr lang="en-GB" sz="1400" b="0" dirty="0">
                <a:sym typeface="Noteworthy Light"/>
              </a:rPr>
              <a:t>Year 1 children will now begin to learn  Phase 5 phonemes and tricky words.</a:t>
            </a:r>
            <a:endParaRPr dirty="0"/>
          </a:p>
        </p:txBody>
      </p:sp>
      <p:sp>
        <p:nvSpPr>
          <p:cNvPr id="181" name="Oral blending…"/>
          <p:cNvSpPr txBox="1"/>
          <p:nvPr/>
        </p:nvSpPr>
        <p:spPr>
          <a:xfrm>
            <a:off x="201076" y="8338562"/>
            <a:ext cx="2343320" cy="24611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Oral blending</a:t>
            </a:r>
          </a:p>
          <a:p>
            <a:pPr algn="l">
              <a:defRPr sz="1400" b="0">
                <a:solidFill>
                  <a:srgbClr val="0A0203"/>
                </a:solidFill>
                <a:latin typeface="Noteworthy Light"/>
                <a:ea typeface="Noteworthy Light"/>
                <a:cs typeface="Noteworthy Light"/>
                <a:sym typeface="Noteworthy Light"/>
              </a:defRPr>
            </a:pPr>
            <a:r>
              <a:rPr dirty="0"/>
              <a:t>Blending in phonics is combining broken up sounds to make a word. </a:t>
            </a:r>
          </a:p>
          <a:p>
            <a:pPr algn="l">
              <a:defRPr sz="1400" b="0">
                <a:solidFill>
                  <a:srgbClr val="0A0203"/>
                </a:solidFill>
                <a:latin typeface="Noteworthy Light"/>
                <a:ea typeface="Noteworthy Light"/>
                <a:cs typeface="Noteworthy Light"/>
                <a:sym typeface="Noteworthy Light"/>
              </a:defRPr>
            </a:pPr>
            <a:r>
              <a:rPr dirty="0"/>
              <a:t>For example, you hear ‘p-</a:t>
            </a:r>
            <a:r>
              <a:rPr dirty="0" err="1"/>
              <a:t>i</a:t>
            </a:r>
            <a:r>
              <a:rPr dirty="0"/>
              <a:t>-g’ and you merge these sounds together to make the single word ‘pig’. It is a key skill of early reading.</a:t>
            </a:r>
          </a:p>
        </p:txBody>
      </p:sp>
      <p:sp>
        <p:nvSpPr>
          <p:cNvPr id="182" name="Segmenting…"/>
          <p:cNvSpPr txBox="1"/>
          <p:nvPr/>
        </p:nvSpPr>
        <p:spPr>
          <a:xfrm>
            <a:off x="286278" y="10708145"/>
            <a:ext cx="1943872" cy="1902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t>Segmenting</a:t>
            </a:r>
          </a:p>
          <a:p>
            <a:pPr algn="l">
              <a:defRPr sz="1400" b="0">
                <a:solidFill>
                  <a:srgbClr val="0A0203"/>
                </a:solidFill>
                <a:latin typeface="Noteworthy Light"/>
                <a:ea typeface="Noteworthy Light"/>
                <a:cs typeface="Noteworthy Light"/>
                <a:sym typeface="Noteworthy Light"/>
              </a:defRPr>
            </a:pPr>
            <a:r>
              <a:t>This is the process of breaking down the words into separate sounds and syllables. For example     ro-bot.</a:t>
            </a:r>
          </a:p>
        </p:txBody>
      </p:sp>
      <p:sp>
        <p:nvSpPr>
          <p:cNvPr id="183" name="Sounds…"/>
          <p:cNvSpPr txBox="1"/>
          <p:nvPr/>
        </p:nvSpPr>
        <p:spPr>
          <a:xfrm>
            <a:off x="3997828" y="8335568"/>
            <a:ext cx="6358166" cy="19023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Sounds</a:t>
            </a:r>
          </a:p>
          <a:p>
            <a:pPr lvl="1" indent="0" algn="l">
              <a:defRPr sz="1400" b="0">
                <a:latin typeface="Noteworthy Light"/>
                <a:ea typeface="Noteworthy Light"/>
                <a:cs typeface="Noteworthy Light"/>
                <a:sym typeface="Noteworthy Light"/>
              </a:defRPr>
            </a:pPr>
            <a:r>
              <a:rPr dirty="0"/>
              <a:t>We will be learning these sounds (phonemes) for each of the letter of the alphabet, linking each sound to its letter (grapheme). </a:t>
            </a:r>
          </a:p>
          <a:p>
            <a:pPr lvl="1" indent="0" algn="l">
              <a:defRPr sz="1400" b="0">
                <a:latin typeface="Noteworthy Light"/>
                <a:ea typeface="Noteworthy Light"/>
                <a:cs typeface="Noteworthy Light"/>
                <a:sym typeface="Noteworthy Light"/>
              </a:defRPr>
            </a:pPr>
            <a:r>
              <a:rPr dirty="0"/>
              <a:t>We will also be learning the capital letter than corresponds with the sound. </a:t>
            </a:r>
          </a:p>
          <a:p>
            <a:pPr lvl="1" indent="0" algn="l">
              <a:defRPr sz="1400" b="0">
                <a:latin typeface="Noteworthy Light"/>
                <a:ea typeface="Noteworthy Light"/>
                <a:cs typeface="Noteworthy Light"/>
                <a:sym typeface="Noteworthy Light"/>
              </a:defRPr>
            </a:pPr>
            <a:r>
              <a:rPr dirty="0"/>
              <a:t>This will be supported by learning a handwriting rhyme for each letter to help with letter formation. </a:t>
            </a:r>
          </a:p>
        </p:txBody>
      </p:sp>
      <p:sp>
        <p:nvSpPr>
          <p:cNvPr id="184" name="We will begin to read and write simple words with the sounds that we learn. For example sat, at, pin, pip, pan, sad, mat. The children will do this on whiteboards on the carpet, during phonics and literacy session and have opportunities during choosing t"/>
          <p:cNvSpPr txBox="1"/>
          <p:nvPr/>
        </p:nvSpPr>
        <p:spPr>
          <a:xfrm>
            <a:off x="4500189" y="11959398"/>
            <a:ext cx="6007235" cy="9371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indent="0" algn="l">
              <a:defRPr sz="1400" b="0">
                <a:latin typeface="Noteworthy Light"/>
                <a:ea typeface="Noteworthy Light"/>
                <a:cs typeface="Noteworthy Light"/>
                <a:sym typeface="Noteworthy Light"/>
              </a:defRPr>
            </a:pPr>
            <a:r>
              <a:rPr dirty="0"/>
              <a:t>We will begin to read and write simple words with the sounds that we learn. For example sat, at, pin, pip, pan, sad, mat. The children will do this on whiteboards on the carpet, during phonics and literacy session and have opportunities during choosing time.</a:t>
            </a:r>
          </a:p>
        </p:txBody>
      </p:sp>
      <p:sp>
        <p:nvSpPr>
          <p:cNvPr id="185" name="AT HOME:These are the sounds and tricky words that we will be learning this half term. Please practice at home."/>
          <p:cNvSpPr txBox="1"/>
          <p:nvPr/>
        </p:nvSpPr>
        <p:spPr>
          <a:xfrm>
            <a:off x="8317954" y="9743572"/>
            <a:ext cx="2039145" cy="2318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rPr sz="1800" dirty="0"/>
              <a:t>AT HOME:</a:t>
            </a:r>
            <a:r>
              <a:rPr lang="en-GB" sz="1800" dirty="0"/>
              <a:t>Please practise the home learning sheet with your child. This covers the sounds and tricky words we have learnt through out the week. </a:t>
            </a:r>
            <a:endParaRPr dirty="0"/>
          </a:p>
        </p:txBody>
      </p:sp>
      <p:pic>
        <p:nvPicPr>
          <p:cNvPr id="186" name="Image" descr="Image"/>
          <p:cNvPicPr>
            <a:picLocks noChangeAspect="1"/>
          </p:cNvPicPr>
          <p:nvPr/>
        </p:nvPicPr>
        <p:blipFill>
          <a:blip r:embed="rId16">
            <a:alphaModFix amt="69395"/>
            <a:extLst/>
          </a:blip>
          <a:srcRect b="4087"/>
          <a:stretch>
            <a:fillRect/>
          </a:stretch>
        </p:blipFill>
        <p:spPr>
          <a:xfrm>
            <a:off x="2576278" y="10155913"/>
            <a:ext cx="2039265" cy="1100198"/>
          </a:xfrm>
          <a:prstGeom prst="rect">
            <a:avLst/>
          </a:prstGeom>
          <a:ln w="12700">
            <a:miter lim="400000"/>
          </a:ln>
        </p:spPr>
      </p:pic>
      <p:sp>
        <p:nvSpPr>
          <p:cNvPr id="187" name="Fine motor:…"/>
          <p:cNvSpPr txBox="1"/>
          <p:nvPr/>
        </p:nvSpPr>
        <p:spPr>
          <a:xfrm>
            <a:off x="164905" y="678489"/>
            <a:ext cx="2778800" cy="1795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u="sng">
                <a:latin typeface="Noteworthy Bold"/>
                <a:ea typeface="Noteworthy Bold"/>
                <a:cs typeface="Noteworthy Bold"/>
                <a:sym typeface="Noteworthy Bold"/>
              </a:defRPr>
            </a:pPr>
            <a:r>
              <a:rPr dirty="0"/>
              <a:t>Fine motor:</a:t>
            </a:r>
          </a:p>
          <a:p>
            <a:pPr algn="just">
              <a:defRPr sz="2000" b="0">
                <a:latin typeface="Noteworthy Bold"/>
                <a:ea typeface="Noteworthy Bold"/>
                <a:cs typeface="Noteworthy Bold"/>
                <a:sym typeface="Noteworthy Bold"/>
              </a:defRPr>
            </a:pPr>
            <a:r>
              <a:rPr dirty="0"/>
              <a:t>Name writing</a:t>
            </a:r>
          </a:p>
          <a:p>
            <a:pPr algn="just">
              <a:defRPr sz="1400" b="0" u="sng">
                <a:latin typeface="Noteworthy Light"/>
                <a:ea typeface="Noteworthy Light"/>
                <a:cs typeface="Noteworthy Light"/>
                <a:sym typeface="Noteworthy Light"/>
              </a:defRPr>
            </a:pPr>
            <a:r>
              <a:rPr lang="en-GB" u="none" dirty="0"/>
              <a:t>The </a:t>
            </a:r>
            <a:r>
              <a:rPr u="none" dirty="0"/>
              <a:t>children will </a:t>
            </a:r>
            <a:r>
              <a:rPr lang="en-GB" u="none" dirty="0"/>
              <a:t>continue to practice writing their names</a:t>
            </a:r>
            <a:r>
              <a:rPr u="none" dirty="0"/>
              <a:t>, following the arrows to ensure they start their letters in the correct place and have the correct formation. </a:t>
            </a:r>
          </a:p>
        </p:txBody>
      </p:sp>
      <p:sp>
        <p:nvSpPr>
          <p:cNvPr id="188" name="Funky Fingers…"/>
          <p:cNvSpPr txBox="1"/>
          <p:nvPr/>
        </p:nvSpPr>
        <p:spPr>
          <a:xfrm>
            <a:off x="4417834" y="909282"/>
            <a:ext cx="4613730" cy="1487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Funky Fingers</a:t>
            </a:r>
          </a:p>
          <a:p>
            <a:pPr lvl="3" indent="0" algn="just">
              <a:defRPr sz="1400" b="0" u="sng">
                <a:latin typeface="Noteworthy Light"/>
                <a:ea typeface="Noteworthy Light"/>
                <a:cs typeface="Noteworthy Light"/>
                <a:sym typeface="Noteworthy Light"/>
              </a:defRPr>
            </a:pPr>
            <a:r>
              <a:rPr lang="en-GB" u="none" dirty="0"/>
              <a:t>The children </a:t>
            </a:r>
            <a:r>
              <a:rPr u="none" dirty="0"/>
              <a:t>will </a:t>
            </a:r>
            <a:r>
              <a:rPr lang="en-GB" u="none" dirty="0"/>
              <a:t>have</a:t>
            </a:r>
            <a:r>
              <a:rPr u="none" dirty="0"/>
              <a:t> </a:t>
            </a:r>
            <a:r>
              <a:rPr lang="en-GB" u="none" dirty="0"/>
              <a:t>activities</a:t>
            </a:r>
            <a:r>
              <a:rPr u="none" dirty="0"/>
              <a:t> on their table </a:t>
            </a:r>
            <a:r>
              <a:rPr u="none" dirty="0" err="1"/>
              <a:t>th</a:t>
            </a:r>
            <a:r>
              <a:rPr lang="en-GB" u="none" dirty="0"/>
              <a:t>at</a:t>
            </a:r>
            <a:r>
              <a:rPr u="none" dirty="0"/>
              <a:t> will focus on their fine motor skills. Examples of this: Playdoh, threading, drawing, stencils, scissor skills and games. These fine motor skills help the children to develop their hand muscles and support their pencil formation.</a:t>
            </a:r>
          </a:p>
        </p:txBody>
      </p:sp>
      <p:sp>
        <p:nvSpPr>
          <p:cNvPr id="189" name="Self care…"/>
          <p:cNvSpPr txBox="1"/>
          <p:nvPr/>
        </p:nvSpPr>
        <p:spPr>
          <a:xfrm>
            <a:off x="4435257" y="2788159"/>
            <a:ext cx="4713999" cy="12721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Self care</a:t>
            </a:r>
          </a:p>
          <a:p>
            <a:pPr algn="just">
              <a:defRPr sz="1400" b="0" u="sng">
                <a:latin typeface="Noteworthy Light"/>
                <a:ea typeface="Noteworthy Light"/>
                <a:cs typeface="Noteworthy Light"/>
                <a:sym typeface="Noteworthy Light"/>
              </a:defRPr>
            </a:pPr>
            <a:r>
              <a:rPr u="none" dirty="0"/>
              <a:t>Encourage your children to dress themselves – do</a:t>
            </a:r>
            <a:r>
              <a:rPr lang="en-GB" u="none" dirty="0" err="1"/>
              <a:t>i</a:t>
            </a:r>
            <a:r>
              <a:rPr u="none" dirty="0"/>
              <a:t>ng</a:t>
            </a:r>
            <a:r>
              <a:rPr lang="en-GB" u="none" dirty="0"/>
              <a:t> up coats, </a:t>
            </a:r>
            <a:r>
              <a:rPr u="none" dirty="0"/>
              <a:t>zips, buttons,</a:t>
            </a:r>
            <a:r>
              <a:rPr lang="en-GB" u="none" dirty="0"/>
              <a:t> shoes</a:t>
            </a:r>
            <a:r>
              <a:rPr u="none" dirty="0"/>
              <a:t>.</a:t>
            </a:r>
          </a:p>
          <a:p>
            <a:pPr algn="just">
              <a:defRPr sz="1400" b="0" u="sng">
                <a:latin typeface="Noteworthy Light"/>
                <a:ea typeface="Noteworthy Light"/>
                <a:cs typeface="Noteworthy Light"/>
                <a:sym typeface="Noteworthy Light"/>
              </a:defRPr>
            </a:pPr>
            <a:r>
              <a:rPr u="none" dirty="0"/>
              <a:t>Eating – using cutlery, opening lunch boxes and food bags. Hygiene – cleaning teeth, brushing hair, toileting.</a:t>
            </a:r>
          </a:p>
        </p:txBody>
      </p:sp>
      <p:sp>
        <p:nvSpPr>
          <p:cNvPr id="190" name="In play In play the children will improve their fine motor skills they will do this whilst using construction, doll dressing, IT and a range of other activities that will be out in provision."/>
          <p:cNvSpPr txBox="1"/>
          <p:nvPr/>
        </p:nvSpPr>
        <p:spPr>
          <a:xfrm>
            <a:off x="71974" y="2938876"/>
            <a:ext cx="2922019" cy="1487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In play </a:t>
            </a:r>
            <a:endParaRPr lang="en-GB" dirty="0"/>
          </a:p>
          <a:p>
            <a:pPr algn="just">
              <a:defRPr sz="2000" b="0">
                <a:latin typeface="Noteworthy Bold"/>
                <a:ea typeface="Noteworthy Bold"/>
                <a:cs typeface="Noteworthy Bold"/>
                <a:sym typeface="Noteworthy Bold"/>
              </a:defRPr>
            </a:pPr>
            <a:r>
              <a:rPr sz="1400" dirty="0">
                <a:latin typeface="Noteworthy Light"/>
                <a:ea typeface="Noteworthy Light"/>
                <a:cs typeface="Noteworthy Light"/>
                <a:sym typeface="Noteworthy Light"/>
              </a:rPr>
              <a:t>In play the children will improve their fine motor skills they will do this whilst using construction,</a:t>
            </a:r>
            <a:r>
              <a:rPr lang="en-GB" sz="1400" dirty="0">
                <a:latin typeface="Noteworthy Light"/>
                <a:ea typeface="Noteworthy Light"/>
                <a:cs typeface="Noteworthy Light"/>
                <a:sym typeface="Noteworthy Light"/>
              </a:rPr>
              <a:t> </a:t>
            </a:r>
            <a:r>
              <a:rPr sz="1400" dirty="0">
                <a:latin typeface="Noteworthy Light"/>
                <a:ea typeface="Noteworthy Light"/>
                <a:cs typeface="Noteworthy Light"/>
                <a:sym typeface="Noteworthy Light"/>
              </a:rPr>
              <a:t>dressing</a:t>
            </a:r>
            <a:r>
              <a:rPr lang="en-GB" sz="1400" dirty="0">
                <a:latin typeface="Noteworthy Light"/>
                <a:ea typeface="Noteworthy Light"/>
                <a:cs typeface="Noteworthy Light"/>
                <a:sym typeface="Noteworthy Light"/>
              </a:rPr>
              <a:t> dolls</a:t>
            </a:r>
            <a:r>
              <a:rPr sz="1400" dirty="0">
                <a:latin typeface="Noteworthy Light"/>
                <a:ea typeface="Noteworthy Light"/>
                <a:cs typeface="Noteworthy Light"/>
                <a:sym typeface="Noteworthy Light"/>
              </a:rPr>
              <a:t>, </a:t>
            </a:r>
            <a:r>
              <a:rPr lang="en-GB" sz="1400" dirty="0">
                <a:latin typeface="Noteworthy Light"/>
                <a:ea typeface="Noteworthy Light"/>
                <a:cs typeface="Noteworthy Light"/>
                <a:sym typeface="Noteworthy Light"/>
              </a:rPr>
              <a:t>threading</a:t>
            </a:r>
            <a:r>
              <a:rPr sz="1400" dirty="0">
                <a:latin typeface="Noteworthy Light"/>
                <a:ea typeface="Noteworthy Light"/>
                <a:cs typeface="Noteworthy Light"/>
                <a:sym typeface="Noteworthy Light"/>
              </a:rPr>
              <a:t> and a range of other activities that will be out in provision.  </a:t>
            </a:r>
          </a:p>
        </p:txBody>
      </p:sp>
      <p:sp>
        <p:nvSpPr>
          <p:cNvPr id="191" name="Gross motor Children use their gross motor skills to perform every day functions, such as walking and running, playground skills (e.g. climbing) and sporting skills (e.g. catching, throwing and hitting a ball with a bat). We will practice these skills du"/>
          <p:cNvSpPr txBox="1"/>
          <p:nvPr/>
        </p:nvSpPr>
        <p:spPr>
          <a:xfrm>
            <a:off x="437732" y="5284385"/>
            <a:ext cx="5536743" cy="12721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Gross motor </a:t>
            </a:r>
            <a:endParaRPr lang="en-GB" dirty="0"/>
          </a:p>
          <a:p>
            <a:pPr algn="just">
              <a:defRPr sz="2000" b="0">
                <a:latin typeface="Noteworthy Bold"/>
                <a:ea typeface="Noteworthy Bold"/>
                <a:cs typeface="Noteworthy Bold"/>
                <a:sym typeface="Noteworthy Bold"/>
              </a:defRPr>
            </a:pPr>
            <a:r>
              <a:rPr sz="1400" dirty="0">
                <a:latin typeface="Noteworthy Light"/>
                <a:ea typeface="Noteworthy Light"/>
                <a:cs typeface="Noteworthy Light"/>
                <a:sym typeface="Noteworthy Light"/>
              </a:rPr>
              <a:t>Children use their gross motor skills to perform every day functions, such as walking and running, playground skills (e.g. climbing) and sporting skills (e.g. catching, throwing and hitting a ball with a bat). We will practice these skills during PE sessions</a:t>
            </a:r>
            <a:r>
              <a:rPr lang="en-GB" sz="1400" dirty="0">
                <a:latin typeface="Noteworthy Light"/>
                <a:ea typeface="Noteworthy Light"/>
                <a:cs typeface="Noteworthy Light"/>
                <a:sym typeface="Noteworthy Light"/>
              </a:rPr>
              <a:t> and in the outside area</a:t>
            </a:r>
            <a:r>
              <a:rPr sz="1400" dirty="0">
                <a:latin typeface="Noteworthy Light"/>
                <a:ea typeface="Noteworthy Light"/>
                <a:cs typeface="Noteworthy Light"/>
                <a:sym typeface="Noteworthy Light"/>
              </a:rPr>
              <a:t>.</a:t>
            </a:r>
          </a:p>
        </p:txBody>
      </p:sp>
      <p:sp>
        <p:nvSpPr>
          <p:cNvPr id="192" name="AT HOME: Can you follow some instructions to make some playdoh to play with at home?…"/>
          <p:cNvSpPr txBox="1"/>
          <p:nvPr/>
        </p:nvSpPr>
        <p:spPr>
          <a:xfrm>
            <a:off x="145978" y="4725979"/>
            <a:ext cx="8825938" cy="5334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1400" b="0">
                <a:solidFill>
                  <a:schemeClr val="accent5">
                    <a:hueOff val="-82419"/>
                    <a:satOff val="-9513"/>
                    <a:lumOff val="-16343"/>
                  </a:schemeClr>
                </a:solidFill>
                <a:latin typeface="Noteworthy Bold"/>
                <a:ea typeface="Noteworthy Bold"/>
                <a:cs typeface="Noteworthy Bold"/>
                <a:sym typeface="Noteworthy Bold"/>
              </a:defRPr>
            </a:pPr>
            <a:r>
              <a:rPr dirty="0"/>
              <a:t>AT HOME: Pencil grips- We will be teaching the children to write using a tripod grip- please encourage this at home</a:t>
            </a:r>
            <a:r>
              <a:rPr lang="en-GB" dirty="0"/>
              <a:t>. Encourage the children to be independent as possible. Try to use cutlery and eat independently</a:t>
            </a:r>
            <a:r>
              <a:rPr dirty="0"/>
              <a:t>.</a:t>
            </a:r>
          </a:p>
        </p:txBody>
      </p:sp>
      <p:pic>
        <p:nvPicPr>
          <p:cNvPr id="193" name="Image" descr="Image"/>
          <p:cNvPicPr>
            <a:picLocks noChangeAspect="1"/>
          </p:cNvPicPr>
          <p:nvPr/>
        </p:nvPicPr>
        <p:blipFill>
          <a:blip r:embed="rId17">
            <a:extLst/>
          </a:blip>
          <a:srcRect l="272" t="223" r="193" b="65"/>
          <a:stretch>
            <a:fillRect/>
          </a:stretch>
        </p:blipFill>
        <p:spPr>
          <a:xfrm>
            <a:off x="14055312" y="11455480"/>
            <a:ext cx="594917" cy="596901"/>
          </a:xfrm>
          <a:custGeom>
            <a:avLst/>
            <a:gdLst/>
            <a:ahLst/>
            <a:cxnLst>
              <a:cxn ang="0">
                <a:pos x="wd2" y="hd2"/>
              </a:cxn>
              <a:cxn ang="5400000">
                <a:pos x="wd2" y="hd2"/>
              </a:cxn>
              <a:cxn ang="10800000">
                <a:pos x="wd2" y="hd2"/>
              </a:cxn>
              <a:cxn ang="16200000">
                <a:pos x="wd2" y="hd2"/>
              </a:cxn>
            </a:cxnLst>
            <a:rect l="0" t="0" r="r" b="b"/>
            <a:pathLst>
              <a:path w="21600" h="21600" extrusionOk="0">
                <a:moveTo>
                  <a:pt x="10418" y="0"/>
                </a:moveTo>
                <a:cubicBezTo>
                  <a:pt x="8787" y="95"/>
                  <a:pt x="8741" y="376"/>
                  <a:pt x="8185" y="1178"/>
                </a:cubicBezTo>
                <a:cubicBezTo>
                  <a:pt x="7424" y="2273"/>
                  <a:pt x="7359" y="2635"/>
                  <a:pt x="7767" y="3964"/>
                </a:cubicBezTo>
                <a:cubicBezTo>
                  <a:pt x="7872" y="4306"/>
                  <a:pt x="7938" y="4281"/>
                  <a:pt x="6225" y="4581"/>
                </a:cubicBezTo>
                <a:cubicBezTo>
                  <a:pt x="5018" y="4793"/>
                  <a:pt x="4911" y="4837"/>
                  <a:pt x="4553" y="5285"/>
                </a:cubicBezTo>
                <a:lnTo>
                  <a:pt x="4179" y="5759"/>
                </a:lnTo>
                <a:lnTo>
                  <a:pt x="4409" y="6994"/>
                </a:lnTo>
                <a:cubicBezTo>
                  <a:pt x="4540" y="7676"/>
                  <a:pt x="4618" y="8277"/>
                  <a:pt x="4568" y="8330"/>
                </a:cubicBezTo>
                <a:cubicBezTo>
                  <a:pt x="4518" y="8382"/>
                  <a:pt x="3933" y="8685"/>
                  <a:pt x="3271" y="9005"/>
                </a:cubicBezTo>
                <a:cubicBezTo>
                  <a:pt x="1342" y="9936"/>
                  <a:pt x="1211" y="10179"/>
                  <a:pt x="1960" y="11604"/>
                </a:cubicBezTo>
                <a:cubicBezTo>
                  <a:pt x="2406" y="12454"/>
                  <a:pt x="2399" y="12739"/>
                  <a:pt x="1931" y="12739"/>
                </a:cubicBezTo>
                <a:cubicBezTo>
                  <a:pt x="1469" y="12739"/>
                  <a:pt x="664" y="13083"/>
                  <a:pt x="317" y="13428"/>
                </a:cubicBezTo>
                <a:lnTo>
                  <a:pt x="0" y="13744"/>
                </a:lnTo>
                <a:cubicBezTo>
                  <a:pt x="34" y="14225"/>
                  <a:pt x="89" y="14317"/>
                  <a:pt x="173" y="14333"/>
                </a:cubicBezTo>
                <a:cubicBezTo>
                  <a:pt x="340" y="14365"/>
                  <a:pt x="403" y="14507"/>
                  <a:pt x="403" y="14836"/>
                </a:cubicBezTo>
                <a:cubicBezTo>
                  <a:pt x="403" y="15338"/>
                  <a:pt x="749" y="15487"/>
                  <a:pt x="836" y="15022"/>
                </a:cubicBezTo>
                <a:cubicBezTo>
                  <a:pt x="938" y="14475"/>
                  <a:pt x="1383" y="14289"/>
                  <a:pt x="1383" y="14793"/>
                </a:cubicBezTo>
                <a:cubicBezTo>
                  <a:pt x="1383" y="15057"/>
                  <a:pt x="1768" y="15482"/>
                  <a:pt x="2003" y="15482"/>
                </a:cubicBezTo>
                <a:cubicBezTo>
                  <a:pt x="2260" y="15482"/>
                  <a:pt x="2214" y="15026"/>
                  <a:pt x="1902" y="14419"/>
                </a:cubicBezTo>
                <a:cubicBezTo>
                  <a:pt x="1752" y="14128"/>
                  <a:pt x="1653" y="13815"/>
                  <a:pt x="1686" y="13730"/>
                </a:cubicBezTo>
                <a:cubicBezTo>
                  <a:pt x="1719" y="13645"/>
                  <a:pt x="1997" y="13415"/>
                  <a:pt x="2291" y="13213"/>
                </a:cubicBezTo>
                <a:lnTo>
                  <a:pt x="2824" y="12839"/>
                </a:lnTo>
                <a:lnTo>
                  <a:pt x="3329" y="13385"/>
                </a:lnTo>
                <a:cubicBezTo>
                  <a:pt x="3713" y="13787"/>
                  <a:pt x="3945" y="13916"/>
                  <a:pt x="4251" y="13916"/>
                </a:cubicBezTo>
                <a:cubicBezTo>
                  <a:pt x="4850" y="13916"/>
                  <a:pt x="4885" y="13690"/>
                  <a:pt x="4323" y="13457"/>
                </a:cubicBezTo>
                <a:cubicBezTo>
                  <a:pt x="3495" y="13114"/>
                  <a:pt x="3003" y="12647"/>
                  <a:pt x="2579" y="11805"/>
                </a:cubicBezTo>
                <a:cubicBezTo>
                  <a:pt x="2056" y="10767"/>
                  <a:pt x="2064" y="10359"/>
                  <a:pt x="2579" y="9996"/>
                </a:cubicBezTo>
                <a:cubicBezTo>
                  <a:pt x="3215" y="9546"/>
                  <a:pt x="4556" y="9051"/>
                  <a:pt x="4712" y="9206"/>
                </a:cubicBezTo>
                <a:cubicBezTo>
                  <a:pt x="4786" y="9280"/>
                  <a:pt x="5115" y="10766"/>
                  <a:pt x="5447" y="12509"/>
                </a:cubicBezTo>
                <a:lnTo>
                  <a:pt x="6052" y="15683"/>
                </a:lnTo>
                <a:lnTo>
                  <a:pt x="6715" y="15841"/>
                </a:lnTo>
                <a:cubicBezTo>
                  <a:pt x="7076" y="15932"/>
                  <a:pt x="7927" y="16039"/>
                  <a:pt x="8603" y="16085"/>
                </a:cubicBezTo>
                <a:cubicBezTo>
                  <a:pt x="9443" y="16142"/>
                  <a:pt x="9853" y="16224"/>
                  <a:pt x="9899" y="16344"/>
                </a:cubicBezTo>
                <a:cubicBezTo>
                  <a:pt x="9976" y="16542"/>
                  <a:pt x="9601" y="19987"/>
                  <a:pt x="9482" y="20178"/>
                </a:cubicBezTo>
                <a:cubicBezTo>
                  <a:pt x="9432" y="20258"/>
                  <a:pt x="9276" y="20258"/>
                  <a:pt x="9064" y="20178"/>
                </a:cubicBezTo>
                <a:cubicBezTo>
                  <a:pt x="8169" y="19841"/>
                  <a:pt x="6530" y="20139"/>
                  <a:pt x="5418" y="20839"/>
                </a:cubicBezTo>
                <a:cubicBezTo>
                  <a:pt x="4817" y="21217"/>
                  <a:pt x="4798" y="21254"/>
                  <a:pt x="5029" y="21428"/>
                </a:cubicBezTo>
                <a:cubicBezTo>
                  <a:pt x="5217" y="21569"/>
                  <a:pt x="6596" y="21592"/>
                  <a:pt x="12061" y="21600"/>
                </a:cubicBezTo>
                <a:cubicBezTo>
                  <a:pt x="17262" y="21582"/>
                  <a:pt x="17297" y="21481"/>
                  <a:pt x="16225" y="20781"/>
                </a:cubicBezTo>
                <a:cubicBezTo>
                  <a:pt x="15297" y="20175"/>
                  <a:pt x="14499" y="19994"/>
                  <a:pt x="13214" y="20092"/>
                </a:cubicBezTo>
                <a:cubicBezTo>
                  <a:pt x="12532" y="20144"/>
                  <a:pt x="12147" y="20127"/>
                  <a:pt x="12090" y="20035"/>
                </a:cubicBezTo>
                <a:cubicBezTo>
                  <a:pt x="11963" y="19832"/>
                  <a:pt x="11546" y="16130"/>
                  <a:pt x="11643" y="16071"/>
                </a:cubicBezTo>
                <a:cubicBezTo>
                  <a:pt x="11687" y="16043"/>
                  <a:pt x="12134" y="15925"/>
                  <a:pt x="12637" y="15812"/>
                </a:cubicBezTo>
                <a:cubicBezTo>
                  <a:pt x="14701" y="15349"/>
                  <a:pt x="15203" y="14934"/>
                  <a:pt x="15332" y="13529"/>
                </a:cubicBezTo>
                <a:cubicBezTo>
                  <a:pt x="15389" y="12901"/>
                  <a:pt x="15433" y="12816"/>
                  <a:pt x="15663" y="12854"/>
                </a:cubicBezTo>
                <a:cubicBezTo>
                  <a:pt x="17304" y="13119"/>
                  <a:pt x="18213" y="12978"/>
                  <a:pt x="19021" y="12351"/>
                </a:cubicBezTo>
                <a:cubicBezTo>
                  <a:pt x="19721" y="11808"/>
                  <a:pt x="19971" y="11769"/>
                  <a:pt x="20332" y="12150"/>
                </a:cubicBezTo>
                <a:cubicBezTo>
                  <a:pt x="20662" y="12498"/>
                  <a:pt x="21110" y="12590"/>
                  <a:pt x="21110" y="12308"/>
                </a:cubicBezTo>
                <a:cubicBezTo>
                  <a:pt x="21110" y="12215"/>
                  <a:pt x="21052" y="12077"/>
                  <a:pt x="20966" y="11992"/>
                </a:cubicBezTo>
                <a:cubicBezTo>
                  <a:pt x="20846" y="11873"/>
                  <a:pt x="20902" y="11802"/>
                  <a:pt x="21225" y="11690"/>
                </a:cubicBezTo>
                <a:lnTo>
                  <a:pt x="21600" y="11547"/>
                </a:lnTo>
                <a:cubicBezTo>
                  <a:pt x="21575" y="10726"/>
                  <a:pt x="21541" y="10339"/>
                  <a:pt x="21485" y="10283"/>
                </a:cubicBezTo>
                <a:cubicBezTo>
                  <a:pt x="21137" y="9938"/>
                  <a:pt x="20122" y="10208"/>
                  <a:pt x="19453" y="10814"/>
                </a:cubicBezTo>
                <a:cubicBezTo>
                  <a:pt x="19169" y="11072"/>
                  <a:pt x="19166" y="11069"/>
                  <a:pt x="19021" y="10800"/>
                </a:cubicBezTo>
                <a:cubicBezTo>
                  <a:pt x="18821" y="10429"/>
                  <a:pt x="18391" y="10217"/>
                  <a:pt x="18012" y="10312"/>
                </a:cubicBezTo>
                <a:cubicBezTo>
                  <a:pt x="17548" y="10427"/>
                  <a:pt x="17626" y="10608"/>
                  <a:pt x="18257" y="10886"/>
                </a:cubicBezTo>
                <a:cubicBezTo>
                  <a:pt x="19075" y="11246"/>
                  <a:pt x="19214" y="11464"/>
                  <a:pt x="18848" y="11805"/>
                </a:cubicBezTo>
                <a:cubicBezTo>
                  <a:pt x="18412" y="12211"/>
                  <a:pt x="17585" y="12513"/>
                  <a:pt x="16888" y="12523"/>
                </a:cubicBezTo>
                <a:cubicBezTo>
                  <a:pt x="16414" y="12531"/>
                  <a:pt x="16173" y="12456"/>
                  <a:pt x="15807" y="12179"/>
                </a:cubicBezTo>
                <a:cubicBezTo>
                  <a:pt x="15367" y="11845"/>
                  <a:pt x="15332" y="11764"/>
                  <a:pt x="15332" y="11102"/>
                </a:cubicBezTo>
                <a:cubicBezTo>
                  <a:pt x="15332" y="10277"/>
                  <a:pt x="15224" y="10225"/>
                  <a:pt x="14597" y="10771"/>
                </a:cubicBezTo>
                <a:cubicBezTo>
                  <a:pt x="13694" y="11558"/>
                  <a:pt x="12632" y="11383"/>
                  <a:pt x="12162" y="10355"/>
                </a:cubicBezTo>
                <a:cubicBezTo>
                  <a:pt x="11827" y="9623"/>
                  <a:pt x="11827" y="8881"/>
                  <a:pt x="12162" y="8703"/>
                </a:cubicBezTo>
                <a:cubicBezTo>
                  <a:pt x="12623" y="8458"/>
                  <a:pt x="13399" y="8541"/>
                  <a:pt x="13876" y="8890"/>
                </a:cubicBezTo>
                <a:cubicBezTo>
                  <a:pt x="14122" y="9069"/>
                  <a:pt x="14399" y="9220"/>
                  <a:pt x="14482" y="9220"/>
                </a:cubicBezTo>
                <a:cubicBezTo>
                  <a:pt x="14564" y="9220"/>
                  <a:pt x="14808" y="8965"/>
                  <a:pt x="15029" y="8660"/>
                </a:cubicBezTo>
                <a:cubicBezTo>
                  <a:pt x="15419" y="8122"/>
                  <a:pt x="15426" y="8045"/>
                  <a:pt x="15519" y="6190"/>
                </a:cubicBezTo>
                <a:lnTo>
                  <a:pt x="15620" y="4280"/>
                </a:lnTo>
                <a:lnTo>
                  <a:pt x="14784" y="4208"/>
                </a:lnTo>
                <a:cubicBezTo>
                  <a:pt x="14324" y="4166"/>
                  <a:pt x="13360" y="4090"/>
                  <a:pt x="12637" y="4036"/>
                </a:cubicBezTo>
                <a:cubicBezTo>
                  <a:pt x="11125" y="3922"/>
                  <a:pt x="11022" y="3820"/>
                  <a:pt x="11585" y="3002"/>
                </a:cubicBezTo>
                <a:cubicBezTo>
                  <a:pt x="11885" y="2566"/>
                  <a:pt x="11920" y="2386"/>
                  <a:pt x="11874" y="1738"/>
                </a:cubicBezTo>
                <a:cubicBezTo>
                  <a:pt x="11829" y="1107"/>
                  <a:pt x="11752" y="922"/>
                  <a:pt x="11398" y="560"/>
                </a:cubicBezTo>
                <a:cubicBezTo>
                  <a:pt x="11166" y="323"/>
                  <a:pt x="11031" y="92"/>
                  <a:pt x="11081" y="43"/>
                </a:cubicBezTo>
                <a:cubicBezTo>
                  <a:pt x="11096" y="28"/>
                  <a:pt x="10811" y="12"/>
                  <a:pt x="10418" y="0"/>
                </a:cubicBezTo>
                <a:close/>
              </a:path>
            </a:pathLst>
          </a:custGeom>
          <a:ln w="12700">
            <a:miter lim="400000"/>
          </a:ln>
        </p:spPr>
      </p:pic>
      <p:sp>
        <p:nvSpPr>
          <p:cNvPr id="194" name="Jigsaw  We follow a scheme called Jigsaw to focus on PSHE, which links to PSED in EYFS. The first topic focus is: Being me in my world- this will look at the children being in our community as a school, where they live, who they are and what makes them u"/>
          <p:cNvSpPr txBox="1"/>
          <p:nvPr/>
        </p:nvSpPr>
        <p:spPr>
          <a:xfrm>
            <a:off x="10771753" y="11598540"/>
            <a:ext cx="3154391" cy="9028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lvl="1" algn="just">
              <a:spcBef>
                <a:spcPts val="5900"/>
              </a:spcBef>
              <a:defRPr sz="2000" b="0">
                <a:latin typeface="Noteworthy Bold"/>
                <a:ea typeface="Noteworthy Bold"/>
                <a:cs typeface="Noteworthy Bold"/>
                <a:sym typeface="Noteworthy Bold"/>
              </a:defRPr>
            </a:pPr>
            <a:r>
              <a:rPr sz="3200" dirty="0" err="1"/>
              <a:t>Jigsa</a:t>
            </a:r>
            <a:r>
              <a:rPr lang="en-GB" sz="3200" dirty="0"/>
              <a:t>w </a:t>
            </a:r>
            <a:r>
              <a:rPr lang="en-GB" sz="2000" dirty="0">
                <a:latin typeface="Noteworthy Light"/>
                <a:ea typeface="Noteworthy Light"/>
                <a:cs typeface="Noteworthy Light"/>
                <a:sym typeface="Noteworthy Light"/>
              </a:rPr>
              <a:t>This terms</a:t>
            </a:r>
            <a:r>
              <a:rPr sz="2000" dirty="0">
                <a:latin typeface="Noteworthy Light"/>
                <a:ea typeface="Noteworthy Light"/>
                <a:cs typeface="Noteworthy Light"/>
                <a:sym typeface="Noteworthy Light"/>
              </a:rPr>
              <a:t> focus </a:t>
            </a:r>
            <a:r>
              <a:rPr sz="2000" dirty="0" err="1">
                <a:latin typeface="Noteworthy Light"/>
                <a:ea typeface="Noteworthy Light"/>
                <a:cs typeface="Noteworthy Light"/>
                <a:sym typeface="Noteworthy Light"/>
              </a:rPr>
              <a:t>i</a:t>
            </a:r>
            <a:r>
              <a:rPr lang="en-GB" sz="2000" dirty="0">
                <a:latin typeface="Noteworthy Light"/>
                <a:ea typeface="Noteworthy Light"/>
                <a:cs typeface="Noteworthy Light"/>
                <a:sym typeface="Noteworthy Light"/>
              </a:rPr>
              <a:t>s Dreams and   Goals.</a:t>
            </a:r>
            <a:endParaRPr sz="2000" dirty="0">
              <a:latin typeface="Noteworthy Light"/>
              <a:ea typeface="Noteworthy Light"/>
              <a:cs typeface="Noteworthy Light"/>
              <a:sym typeface="Noteworthy Light"/>
            </a:endParaRPr>
          </a:p>
        </p:txBody>
      </p:sp>
      <p:sp>
        <p:nvSpPr>
          <p:cNvPr id="195" name="AT HOME: Talk to your children about ways we can be a really good friend."/>
          <p:cNvSpPr txBox="1"/>
          <p:nvPr/>
        </p:nvSpPr>
        <p:spPr>
          <a:xfrm>
            <a:off x="11237632" y="12824952"/>
            <a:ext cx="2778800" cy="5819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rPr dirty="0"/>
              <a:t>AT HOME: Talk to your children about ways we can be a really good friend. </a:t>
            </a:r>
          </a:p>
        </p:txBody>
      </p:sp>
      <p:sp>
        <p:nvSpPr>
          <p:cNvPr id="196" name="Relationships       The key focus when the children start school will be encouraging them to make relationships with peers and with the adults.  We will ensure the children feel safe, and know who they can talk to if they have any worries or needs."/>
          <p:cNvSpPr txBox="1"/>
          <p:nvPr/>
        </p:nvSpPr>
        <p:spPr>
          <a:xfrm>
            <a:off x="10823105" y="6240929"/>
            <a:ext cx="3727376" cy="1487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just">
              <a:defRPr sz="2000" b="0">
                <a:latin typeface="Noteworthy Bold"/>
                <a:ea typeface="Noteworthy Bold"/>
                <a:cs typeface="Noteworthy Bold"/>
                <a:sym typeface="Noteworthy Bold"/>
              </a:defRPr>
            </a:pPr>
            <a:r>
              <a:rPr dirty="0"/>
              <a:t>Relationships       </a:t>
            </a:r>
            <a:endParaRPr lang="en-GB" dirty="0"/>
          </a:p>
          <a:p>
            <a:pPr algn="just">
              <a:defRPr sz="2000" b="0">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We </a:t>
            </a:r>
            <a:r>
              <a:rPr sz="1400" dirty="0">
                <a:latin typeface="Noteworthy Light"/>
                <a:ea typeface="Noteworthy Light"/>
                <a:cs typeface="Noteworthy Light"/>
                <a:sym typeface="Noteworthy Light"/>
              </a:rPr>
              <a:t>will </a:t>
            </a:r>
            <a:r>
              <a:rPr lang="en-GB" sz="1400" dirty="0">
                <a:latin typeface="Noteworthy Light"/>
                <a:ea typeface="Noteworthy Light"/>
                <a:cs typeface="Noteworthy Light"/>
                <a:sym typeface="Noteworthy Light"/>
              </a:rPr>
              <a:t>continue to</a:t>
            </a:r>
            <a:r>
              <a:rPr sz="1400" dirty="0">
                <a:latin typeface="Noteworthy Light"/>
                <a:ea typeface="Noteworthy Light"/>
                <a:cs typeface="Noteworthy Light"/>
                <a:sym typeface="Noteworthy Light"/>
              </a:rPr>
              <a:t> </a:t>
            </a:r>
            <a:r>
              <a:rPr lang="en-GB" sz="1400" dirty="0">
                <a:latin typeface="Noteworthy Light"/>
                <a:ea typeface="Noteworthy Light"/>
                <a:cs typeface="Noteworthy Light"/>
                <a:sym typeface="Noteworthy Light"/>
              </a:rPr>
              <a:t>encourage</a:t>
            </a:r>
            <a:r>
              <a:rPr sz="1400" dirty="0">
                <a:latin typeface="Noteworthy Light"/>
                <a:ea typeface="Noteworthy Light"/>
                <a:cs typeface="Noteworthy Light"/>
                <a:sym typeface="Noteworthy Light"/>
              </a:rPr>
              <a:t> the</a:t>
            </a:r>
            <a:r>
              <a:rPr lang="en-GB" sz="1400" dirty="0">
                <a:latin typeface="Noteworthy Light"/>
                <a:ea typeface="Noteworthy Light"/>
                <a:cs typeface="Noteworthy Light"/>
                <a:sym typeface="Noteworthy Light"/>
              </a:rPr>
              <a:t> children</a:t>
            </a:r>
            <a:r>
              <a:rPr sz="1400" dirty="0">
                <a:latin typeface="Noteworthy Light"/>
                <a:ea typeface="Noteworthy Light"/>
                <a:cs typeface="Noteworthy Light"/>
                <a:sym typeface="Noteworthy Light"/>
              </a:rPr>
              <a:t> to make relationships with peers and with the adults.  We will ensure the children feel safe, and know who they can talk to if they have any worries or needs. </a:t>
            </a:r>
          </a:p>
        </p:txBody>
      </p:sp>
      <p:sp>
        <p:nvSpPr>
          <p:cNvPr id="198" name="Class rulesThe children will help us to decided on class rules for the year."/>
          <p:cNvSpPr txBox="1"/>
          <p:nvPr/>
        </p:nvSpPr>
        <p:spPr>
          <a:xfrm>
            <a:off x="11056281" y="10034667"/>
            <a:ext cx="2922019" cy="8412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2000" b="0">
                <a:latin typeface="Noteworthy Bold"/>
                <a:ea typeface="Noteworthy Bold"/>
                <a:cs typeface="Noteworthy Bold"/>
                <a:sym typeface="Noteworthy Bold"/>
              </a:defRPr>
            </a:pPr>
            <a:r>
              <a:rPr dirty="0"/>
              <a:t>Class rules</a:t>
            </a:r>
            <a:endParaRPr lang="en-GB" dirty="0"/>
          </a:p>
          <a:p>
            <a:pPr algn="l">
              <a:defRPr sz="2000" b="0">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We continue to reinforce the class rules with the children. </a:t>
            </a:r>
            <a:endParaRPr sz="1400" dirty="0">
              <a:latin typeface="Noteworthy Light"/>
              <a:ea typeface="Noteworthy Light"/>
              <a:cs typeface="Noteworthy Light"/>
              <a:sym typeface="Noteworthy Light"/>
            </a:endParaRPr>
          </a:p>
        </p:txBody>
      </p:sp>
      <p:pic>
        <p:nvPicPr>
          <p:cNvPr id="199" name="Image" descr="Image"/>
          <p:cNvPicPr>
            <a:picLocks noChangeAspect="1"/>
          </p:cNvPicPr>
          <p:nvPr/>
        </p:nvPicPr>
        <p:blipFill>
          <a:blip r:embed="rId18">
            <a:alphaModFix amt="68611"/>
            <a:extLst/>
          </a:blip>
          <a:stretch>
            <a:fillRect/>
          </a:stretch>
        </p:blipFill>
        <p:spPr>
          <a:xfrm>
            <a:off x="13526805" y="8323995"/>
            <a:ext cx="855572" cy="581915"/>
          </a:xfrm>
          <a:prstGeom prst="rect">
            <a:avLst/>
          </a:prstGeom>
          <a:ln w="12700">
            <a:miter lim="400000"/>
          </a:ln>
        </p:spPr>
      </p:pic>
      <p:pic>
        <p:nvPicPr>
          <p:cNvPr id="200" name="Image" descr="Image"/>
          <p:cNvPicPr>
            <a:picLocks/>
          </p:cNvPicPr>
          <p:nvPr/>
        </p:nvPicPr>
        <p:blipFill>
          <a:blip r:embed="rId19">
            <a:alphaModFix amt="71632"/>
            <a:extLst/>
          </a:blip>
          <a:stretch>
            <a:fillRect/>
          </a:stretch>
        </p:blipFill>
        <p:spPr>
          <a:xfrm>
            <a:off x="10823105" y="7710306"/>
            <a:ext cx="1056496" cy="828280"/>
          </a:xfrm>
          <a:prstGeom prst="rect">
            <a:avLst/>
          </a:prstGeom>
        </p:spPr>
      </p:pic>
      <p:sp>
        <p:nvSpPr>
          <p:cNvPr id="201" name="Music We will sing a range of nursery rhymes in class, as a whole, in groups and individually. This year we will also be following a music scheme called Charanga."/>
          <p:cNvSpPr txBox="1"/>
          <p:nvPr/>
        </p:nvSpPr>
        <p:spPr>
          <a:xfrm>
            <a:off x="14793190" y="11670530"/>
            <a:ext cx="4074000" cy="11490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2000" b="0">
                <a:latin typeface="Noteworthy Bold"/>
                <a:ea typeface="Noteworthy Bold"/>
                <a:cs typeface="Noteworthy Bold"/>
                <a:sym typeface="Noteworthy Bold"/>
              </a:defRPr>
            </a:pPr>
            <a:r>
              <a:rPr dirty="0"/>
              <a:t>Music </a:t>
            </a:r>
            <a:r>
              <a:rPr sz="1600" dirty="0">
                <a:latin typeface="Noteworthy Light"/>
                <a:ea typeface="Noteworthy Light"/>
                <a:cs typeface="Noteworthy Light"/>
                <a:sym typeface="Noteworthy Light"/>
              </a:rPr>
              <a:t>We will </a:t>
            </a:r>
            <a:r>
              <a:rPr lang="en-GB" sz="1600" dirty="0">
                <a:latin typeface="Noteworthy Light"/>
                <a:ea typeface="Noteworthy Light"/>
                <a:cs typeface="Noteworthy Light"/>
                <a:sym typeface="Noteworthy Light"/>
              </a:rPr>
              <a:t>begin to use the musical instruments to tap out tunes and beats to a song and sing along . We will also enjoy a music session with Piano Pete. </a:t>
            </a:r>
            <a:endParaRPr sz="1400" dirty="0">
              <a:latin typeface="Noteworthy Light"/>
              <a:ea typeface="Noteworthy Light"/>
              <a:cs typeface="Noteworthy Light"/>
              <a:sym typeface="Noteworthy Light"/>
            </a:endParaRPr>
          </a:p>
        </p:txBody>
      </p:sp>
      <p:pic>
        <p:nvPicPr>
          <p:cNvPr id="202" name="Image" descr="Image"/>
          <p:cNvPicPr>
            <a:picLocks noChangeAspect="1"/>
          </p:cNvPicPr>
          <p:nvPr/>
        </p:nvPicPr>
        <p:blipFill>
          <a:blip r:embed="rId20">
            <a:extLst/>
          </a:blip>
          <a:srcRect l="8490" t="27499" r="8486" b="27474"/>
          <a:stretch>
            <a:fillRect/>
          </a:stretch>
        </p:blipFill>
        <p:spPr>
          <a:xfrm>
            <a:off x="12879976" y="9763063"/>
            <a:ext cx="1100535" cy="596852"/>
          </a:xfrm>
          <a:custGeom>
            <a:avLst/>
            <a:gdLst/>
            <a:ahLst/>
            <a:cxnLst>
              <a:cxn ang="0">
                <a:pos x="wd2" y="hd2"/>
              </a:cxn>
              <a:cxn ang="5400000">
                <a:pos x="wd2" y="hd2"/>
              </a:cxn>
              <a:cxn ang="10800000">
                <a:pos x="wd2" y="hd2"/>
              </a:cxn>
              <a:cxn ang="16200000">
                <a:pos x="wd2" y="hd2"/>
              </a:cxn>
            </a:cxnLst>
            <a:rect l="0" t="0" r="r" b="b"/>
            <a:pathLst>
              <a:path w="21600" h="21403" extrusionOk="0">
                <a:moveTo>
                  <a:pt x="11653" y="51"/>
                </a:moveTo>
                <a:cubicBezTo>
                  <a:pt x="9595" y="-189"/>
                  <a:pt x="7537" y="427"/>
                  <a:pt x="5865" y="1844"/>
                </a:cubicBezTo>
                <a:cubicBezTo>
                  <a:pt x="4327" y="3149"/>
                  <a:pt x="2956" y="5289"/>
                  <a:pt x="2010" y="7879"/>
                </a:cubicBezTo>
                <a:cubicBezTo>
                  <a:pt x="1367" y="9636"/>
                  <a:pt x="910" y="11434"/>
                  <a:pt x="561" y="13543"/>
                </a:cubicBezTo>
                <a:cubicBezTo>
                  <a:pt x="241" y="15471"/>
                  <a:pt x="0" y="18187"/>
                  <a:pt x="0" y="19890"/>
                </a:cubicBezTo>
                <a:lnTo>
                  <a:pt x="0" y="20545"/>
                </a:lnTo>
                <a:lnTo>
                  <a:pt x="499" y="20588"/>
                </a:lnTo>
                <a:cubicBezTo>
                  <a:pt x="774" y="20611"/>
                  <a:pt x="1524" y="20651"/>
                  <a:pt x="2165" y="20673"/>
                </a:cubicBezTo>
                <a:cubicBezTo>
                  <a:pt x="4967" y="20770"/>
                  <a:pt x="7279" y="20860"/>
                  <a:pt x="8046" y="20901"/>
                </a:cubicBezTo>
                <a:lnTo>
                  <a:pt x="8880" y="20944"/>
                </a:lnTo>
                <a:lnTo>
                  <a:pt x="8880" y="20289"/>
                </a:lnTo>
                <a:cubicBezTo>
                  <a:pt x="8882" y="18466"/>
                  <a:pt x="9264" y="17298"/>
                  <a:pt x="9994" y="16887"/>
                </a:cubicBezTo>
                <a:cubicBezTo>
                  <a:pt x="10397" y="16661"/>
                  <a:pt x="11081" y="16663"/>
                  <a:pt x="11419" y="16887"/>
                </a:cubicBezTo>
                <a:cubicBezTo>
                  <a:pt x="12072" y="17320"/>
                  <a:pt x="12533" y="18296"/>
                  <a:pt x="12720" y="19634"/>
                </a:cubicBezTo>
                <a:cubicBezTo>
                  <a:pt x="12765" y="19952"/>
                  <a:pt x="12806" y="20405"/>
                  <a:pt x="12806" y="20645"/>
                </a:cubicBezTo>
                <a:cubicBezTo>
                  <a:pt x="12806" y="20944"/>
                  <a:pt x="12817" y="21085"/>
                  <a:pt x="12853" y="21086"/>
                </a:cubicBezTo>
                <a:cubicBezTo>
                  <a:pt x="13746" y="21101"/>
                  <a:pt x="15545" y="21171"/>
                  <a:pt x="15727" y="21200"/>
                </a:cubicBezTo>
                <a:cubicBezTo>
                  <a:pt x="15862" y="21221"/>
                  <a:pt x="16728" y="21262"/>
                  <a:pt x="17651" y="21285"/>
                </a:cubicBezTo>
                <a:cubicBezTo>
                  <a:pt x="18573" y="21308"/>
                  <a:pt x="19513" y="21343"/>
                  <a:pt x="19738" y="21370"/>
                </a:cubicBezTo>
                <a:cubicBezTo>
                  <a:pt x="19963" y="21398"/>
                  <a:pt x="20476" y="21411"/>
                  <a:pt x="20876" y="21399"/>
                </a:cubicBezTo>
                <a:lnTo>
                  <a:pt x="21600" y="21370"/>
                </a:lnTo>
                <a:lnTo>
                  <a:pt x="21600" y="20147"/>
                </a:lnTo>
                <a:cubicBezTo>
                  <a:pt x="21600" y="14869"/>
                  <a:pt x="20678" y="9867"/>
                  <a:pt x="19053" y="6327"/>
                </a:cubicBezTo>
                <a:cubicBezTo>
                  <a:pt x="17749" y="3488"/>
                  <a:pt x="15856" y="1459"/>
                  <a:pt x="13694" y="578"/>
                </a:cubicBezTo>
                <a:cubicBezTo>
                  <a:pt x="13023" y="304"/>
                  <a:pt x="12339" y="131"/>
                  <a:pt x="11653" y="51"/>
                </a:cubicBezTo>
                <a:close/>
              </a:path>
            </a:pathLst>
          </a:custGeom>
          <a:ln w="12700">
            <a:miter lim="400000"/>
          </a:ln>
        </p:spPr>
      </p:pic>
      <p:sp>
        <p:nvSpPr>
          <p:cNvPr id="203" name="Role play  The children will be able to perform and role play in a range of different spaces. Including; a home corner and a farm shop."/>
          <p:cNvSpPr txBox="1"/>
          <p:nvPr/>
        </p:nvSpPr>
        <p:spPr>
          <a:xfrm>
            <a:off x="15321583" y="8248776"/>
            <a:ext cx="3516497" cy="1641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Role play</a:t>
            </a:r>
            <a:r>
              <a:rPr lang="en-GB" dirty="0"/>
              <a:t> we will be acting out the Moon landing and Whatever Next. We will also busy in our spaceship role play pretending to carry out jobs on the Moon. </a:t>
            </a:r>
            <a:endParaRPr sz="1400" dirty="0">
              <a:latin typeface="Noteworthy Light"/>
              <a:ea typeface="Noteworthy Light"/>
              <a:cs typeface="Noteworthy Light"/>
              <a:sym typeface="Noteworthy Light"/>
            </a:endParaRPr>
          </a:p>
        </p:txBody>
      </p:sp>
      <p:sp>
        <p:nvSpPr>
          <p:cNvPr id="205" name="Construction The children have access to a range of constructional resources in the classroom. Including the introduction of junk modelling."/>
          <p:cNvSpPr txBox="1"/>
          <p:nvPr/>
        </p:nvSpPr>
        <p:spPr>
          <a:xfrm>
            <a:off x="16235382" y="10415224"/>
            <a:ext cx="2799184" cy="13952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Construction </a:t>
            </a:r>
            <a:r>
              <a:rPr sz="1600" dirty="0">
                <a:latin typeface="Noteworthy Light"/>
                <a:ea typeface="Noteworthy Light"/>
                <a:cs typeface="Noteworthy Light"/>
                <a:sym typeface="Noteworthy Light"/>
              </a:rPr>
              <a:t>The children have access to a range of constructional resources in the classroom. Including the introduction of junk modelling.</a:t>
            </a:r>
            <a:endParaRPr sz="1400" dirty="0">
              <a:latin typeface="Noteworthy Light"/>
              <a:ea typeface="Noteworthy Light"/>
              <a:cs typeface="Noteworthy Light"/>
              <a:sym typeface="Noteworthy Light"/>
            </a:endParaRPr>
          </a:p>
        </p:txBody>
      </p:sp>
      <p:sp>
        <p:nvSpPr>
          <p:cNvPr id="206" name="Text"/>
          <p:cNvSpPr txBox="1"/>
          <p:nvPr/>
        </p:nvSpPr>
        <p:spPr>
          <a:xfrm>
            <a:off x="14790904" y="11169722"/>
            <a:ext cx="161196" cy="378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1400" b="0">
                <a:latin typeface="Noteworthy Light"/>
                <a:ea typeface="Noteworthy Light"/>
                <a:cs typeface="Noteworthy Light"/>
                <a:sym typeface="Noteworthy Light"/>
              </a:defRPr>
            </a:lvl1pPr>
          </a:lstStyle>
          <a:p>
            <a:pPr>
              <a:defRPr sz="2000">
                <a:latin typeface="Noteworthy Bold"/>
                <a:ea typeface="Noteworthy Bold"/>
                <a:cs typeface="Noteworthy Bold"/>
                <a:sym typeface="Noteworthy Bold"/>
              </a:defRPr>
            </a:pPr>
            <a:r>
              <a:rPr sz="1400">
                <a:latin typeface="Noteworthy Light"/>
                <a:ea typeface="Noteworthy Light"/>
                <a:cs typeface="Noteworthy Light"/>
                <a:sym typeface="Noteworthy Light"/>
              </a:rPr>
              <a:t> </a:t>
            </a:r>
          </a:p>
        </p:txBody>
      </p:sp>
      <p:sp>
        <p:nvSpPr>
          <p:cNvPr id="207" name="AT HOME: Sing nursery rhymes."/>
          <p:cNvSpPr txBox="1"/>
          <p:nvPr/>
        </p:nvSpPr>
        <p:spPr>
          <a:xfrm>
            <a:off x="15642052" y="12781958"/>
            <a:ext cx="2778800" cy="471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rPr dirty="0"/>
              <a:t>AT HOME: </a:t>
            </a:r>
            <a:r>
              <a:rPr lang="en-GB" dirty="0"/>
              <a:t>Try and tap out a beat to a favourite song. </a:t>
            </a:r>
            <a:r>
              <a:rPr dirty="0"/>
              <a:t>.</a:t>
            </a:r>
          </a:p>
        </p:txBody>
      </p:sp>
      <p:pic>
        <p:nvPicPr>
          <p:cNvPr id="208" name="Image" descr="Image"/>
          <p:cNvPicPr>
            <a:picLocks noChangeAspect="1"/>
          </p:cNvPicPr>
          <p:nvPr/>
        </p:nvPicPr>
        <p:blipFill>
          <a:blip r:embed="rId21">
            <a:alphaModFix amt="78333"/>
            <a:extLst/>
          </a:blip>
          <a:stretch>
            <a:fillRect/>
          </a:stretch>
        </p:blipFill>
        <p:spPr>
          <a:xfrm>
            <a:off x="14914557" y="10441084"/>
            <a:ext cx="1056496" cy="1056496"/>
          </a:xfrm>
          <a:prstGeom prst="rect">
            <a:avLst/>
          </a:prstGeom>
          <a:ln w="12700">
            <a:miter lim="400000"/>
          </a:ln>
        </p:spPr>
      </p:pic>
      <p:pic>
        <p:nvPicPr>
          <p:cNvPr id="209" name="Image" descr="Image"/>
          <p:cNvPicPr>
            <a:picLocks noChangeAspect="1"/>
          </p:cNvPicPr>
          <p:nvPr/>
        </p:nvPicPr>
        <p:blipFill>
          <a:blip r:embed="rId22">
            <a:alphaModFix amt="62648"/>
            <a:extLst/>
          </a:blip>
          <a:stretch>
            <a:fillRect/>
          </a:stretch>
        </p:blipFill>
        <p:spPr>
          <a:xfrm>
            <a:off x="16230528" y="9888967"/>
            <a:ext cx="776887" cy="581915"/>
          </a:xfrm>
          <a:prstGeom prst="rect">
            <a:avLst/>
          </a:prstGeom>
          <a:ln w="12700">
            <a:miter lim="400000"/>
          </a:ln>
        </p:spPr>
      </p:pic>
      <p:pic>
        <p:nvPicPr>
          <p:cNvPr id="210" name="Image" descr="Image"/>
          <p:cNvPicPr>
            <a:picLocks noChangeAspect="1"/>
          </p:cNvPicPr>
          <p:nvPr/>
        </p:nvPicPr>
        <p:blipFill>
          <a:blip r:embed="rId23">
            <a:alphaModFix amt="65308"/>
            <a:extLst/>
          </a:blip>
          <a:stretch>
            <a:fillRect/>
          </a:stretch>
        </p:blipFill>
        <p:spPr>
          <a:xfrm>
            <a:off x="15489571" y="6361696"/>
            <a:ext cx="1491622" cy="992607"/>
          </a:xfrm>
          <a:prstGeom prst="rect">
            <a:avLst/>
          </a:prstGeom>
          <a:ln w="12700">
            <a:miter lim="400000"/>
          </a:ln>
        </p:spPr>
      </p:pic>
      <p:sp>
        <p:nvSpPr>
          <p:cNvPr id="211" name="RE We will begin our religious studies by looking at special people. This will link to our topic of families and all about me.…"/>
          <p:cNvSpPr txBox="1"/>
          <p:nvPr/>
        </p:nvSpPr>
        <p:spPr>
          <a:xfrm>
            <a:off x="19494153" y="1229963"/>
            <a:ext cx="4724942" cy="3180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endParaRPr sz="1400" dirty="0">
              <a:latin typeface="Noteworthy Light"/>
              <a:ea typeface="Noteworthy Light"/>
              <a:cs typeface="Noteworthy Light"/>
              <a:sym typeface="Noteworthy Light"/>
            </a:endParaRPr>
          </a:p>
        </p:txBody>
      </p:sp>
      <p:sp>
        <p:nvSpPr>
          <p:cNvPr id="212" name="The natural world…"/>
          <p:cNvSpPr txBox="1"/>
          <p:nvPr/>
        </p:nvSpPr>
        <p:spPr>
          <a:xfrm>
            <a:off x="19260160" y="2619239"/>
            <a:ext cx="4892534" cy="1456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sz="2800" dirty="0"/>
              <a:t>The natural world</a:t>
            </a:r>
            <a:endParaRPr lang="en-GB" sz="2800" dirty="0"/>
          </a:p>
          <a:p>
            <a:pPr algn="just">
              <a:defRPr sz="2000" b="0">
                <a:latin typeface="Noteworthy Bold"/>
                <a:ea typeface="Noteworthy Bold"/>
                <a:cs typeface="Noteworthy Bold"/>
                <a:sym typeface="Noteworthy Bold"/>
              </a:defRPr>
            </a:pPr>
            <a:r>
              <a:rPr lang="en-GB" dirty="0"/>
              <a:t>We will look at the changes that occur when the seasons change from Autumn to Winter. We will look at nocturnal and diurnal animals. </a:t>
            </a:r>
            <a:endParaRPr dirty="0"/>
          </a:p>
        </p:txBody>
      </p:sp>
      <p:sp>
        <p:nvSpPr>
          <p:cNvPr id="213" name="Past and Present…"/>
          <p:cNvSpPr txBox="1"/>
          <p:nvPr/>
        </p:nvSpPr>
        <p:spPr>
          <a:xfrm>
            <a:off x="19470808" y="7416685"/>
            <a:ext cx="3516496" cy="17645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sz="2800" dirty="0"/>
              <a:t>Past and Present</a:t>
            </a:r>
            <a:endParaRPr lang="en-GB" sz="2800" dirty="0"/>
          </a:p>
          <a:p>
            <a:pPr algn="just">
              <a:defRPr sz="2000" b="0">
                <a:latin typeface="Noteworthy Bold"/>
                <a:ea typeface="Noteworthy Bold"/>
                <a:cs typeface="Noteworthy Bold"/>
                <a:sym typeface="Noteworthy Bold"/>
              </a:defRPr>
            </a:pPr>
            <a:r>
              <a:rPr lang="en-GB" dirty="0"/>
              <a:t>We will learn about the Moon landing and the first astronaut to land on the Moon Neil Armstrong. </a:t>
            </a:r>
            <a:endParaRPr dirty="0"/>
          </a:p>
        </p:txBody>
      </p:sp>
      <p:sp>
        <p:nvSpPr>
          <p:cNvPr id="214" name="People and communities:…"/>
          <p:cNvSpPr txBox="1"/>
          <p:nvPr/>
        </p:nvSpPr>
        <p:spPr>
          <a:xfrm>
            <a:off x="19672634" y="3997192"/>
            <a:ext cx="4273633" cy="1641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just">
              <a:defRPr sz="2000" b="0">
                <a:latin typeface="Noteworthy Bold"/>
                <a:ea typeface="Noteworthy Bold"/>
                <a:cs typeface="Noteworthy Bold"/>
                <a:sym typeface="Noteworthy Bold"/>
              </a:defRPr>
            </a:pPr>
            <a:r>
              <a:rPr sz="2800" dirty="0"/>
              <a:t>People</a:t>
            </a:r>
            <a:r>
              <a:rPr lang="en-GB" sz="2800" dirty="0"/>
              <a:t> </a:t>
            </a:r>
            <a:r>
              <a:rPr sz="2800" dirty="0"/>
              <a:t>and </a:t>
            </a:r>
            <a:r>
              <a:rPr lang="en-GB" sz="2800" dirty="0"/>
              <a:t>communities</a:t>
            </a:r>
            <a:r>
              <a:rPr sz="2800" dirty="0"/>
              <a:t>:</a:t>
            </a:r>
          </a:p>
          <a:p>
            <a:pPr algn="just">
              <a:defRPr sz="1400" b="0">
                <a:latin typeface="Noteworthy Light"/>
                <a:ea typeface="Noteworthy Light"/>
                <a:cs typeface="Noteworthy Light"/>
                <a:sym typeface="Noteworthy Light"/>
              </a:defRPr>
            </a:pPr>
            <a:r>
              <a:rPr lang="en-GB" sz="1800" dirty="0"/>
              <a:t>We will be talking about Chinese New Year and the new moon. To know that people in different countries speak different languages. </a:t>
            </a:r>
            <a:r>
              <a:rPr dirty="0"/>
              <a:t>  </a:t>
            </a:r>
          </a:p>
        </p:txBody>
      </p:sp>
      <p:sp>
        <p:nvSpPr>
          <p:cNvPr id="215" name="AT HOME: Talk to your children about the world around them and their place in it."/>
          <p:cNvSpPr txBox="1"/>
          <p:nvPr/>
        </p:nvSpPr>
        <p:spPr>
          <a:xfrm>
            <a:off x="20271966" y="9425876"/>
            <a:ext cx="3516495" cy="471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rPr dirty="0"/>
              <a:t>AT HOME: Talk to your children about </a:t>
            </a:r>
            <a:r>
              <a:rPr lang="en-GB" dirty="0"/>
              <a:t>different countries and languages that are spoken there.. </a:t>
            </a:r>
            <a:endParaRPr dirty="0"/>
          </a:p>
        </p:txBody>
      </p:sp>
      <p:sp>
        <p:nvSpPr>
          <p:cNvPr id="216" name="AT HOME: Practice counting and looking for numbers in the world around them."/>
          <p:cNvSpPr txBox="1"/>
          <p:nvPr/>
        </p:nvSpPr>
        <p:spPr>
          <a:xfrm>
            <a:off x="9930293" y="5605960"/>
            <a:ext cx="5278547" cy="3406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indent="0" algn="l">
              <a:defRPr sz="1200" b="0">
                <a:solidFill>
                  <a:schemeClr val="accent5">
                    <a:hueOff val="-82419"/>
                    <a:satOff val="-9513"/>
                    <a:lumOff val="-16343"/>
                  </a:schemeClr>
                </a:solidFill>
                <a:latin typeface="Noteworthy Bold"/>
                <a:ea typeface="Noteworthy Bold"/>
                <a:cs typeface="Noteworthy Bold"/>
                <a:sym typeface="Noteworthy Bold"/>
              </a:defRPr>
            </a:pPr>
            <a:r>
              <a:t>AT HOME: Practice counting and looking for numbers in the world around them.</a:t>
            </a:r>
          </a:p>
        </p:txBody>
      </p:sp>
      <p:pic>
        <p:nvPicPr>
          <p:cNvPr id="217" name="Image" descr="Image"/>
          <p:cNvPicPr>
            <a:picLocks noChangeAspect="1"/>
          </p:cNvPicPr>
          <p:nvPr/>
        </p:nvPicPr>
        <p:blipFill>
          <a:blip r:embed="rId24">
            <a:alphaModFix amt="62313"/>
            <a:extLst/>
          </a:blip>
          <a:stretch>
            <a:fillRect/>
          </a:stretch>
        </p:blipFill>
        <p:spPr>
          <a:xfrm>
            <a:off x="22649980" y="5961301"/>
            <a:ext cx="1358901" cy="1358901"/>
          </a:xfrm>
          <a:prstGeom prst="rect">
            <a:avLst/>
          </a:prstGeom>
          <a:ln w="12700">
            <a:miter lim="400000"/>
          </a:ln>
        </p:spPr>
      </p:pic>
      <p:pic>
        <p:nvPicPr>
          <p:cNvPr id="218" name="Image" descr="Image"/>
          <p:cNvPicPr>
            <a:picLocks noChangeAspect="1"/>
          </p:cNvPicPr>
          <p:nvPr/>
        </p:nvPicPr>
        <p:blipFill>
          <a:blip r:embed="rId25">
            <a:alphaModFix amt="69145"/>
            <a:extLst/>
          </a:blip>
          <a:stretch>
            <a:fillRect/>
          </a:stretch>
        </p:blipFill>
        <p:spPr>
          <a:xfrm>
            <a:off x="22349927" y="498222"/>
            <a:ext cx="1211225" cy="1088569"/>
          </a:xfrm>
          <a:prstGeom prst="rect">
            <a:avLst/>
          </a:prstGeom>
          <a:ln w="12700">
            <a:miter lim="400000"/>
          </a:ln>
        </p:spPr>
      </p:pic>
      <p:pic>
        <p:nvPicPr>
          <p:cNvPr id="219" name="Image" descr="Image"/>
          <p:cNvPicPr>
            <a:picLocks noChangeAspect="1"/>
          </p:cNvPicPr>
          <p:nvPr/>
        </p:nvPicPr>
        <p:blipFill>
          <a:blip r:embed="rId26">
            <a:alphaModFix amt="64834"/>
            <a:extLst/>
          </a:blip>
          <a:stretch>
            <a:fillRect/>
          </a:stretch>
        </p:blipFill>
        <p:spPr>
          <a:xfrm>
            <a:off x="19874818" y="5640557"/>
            <a:ext cx="2565357" cy="1428615"/>
          </a:xfrm>
          <a:prstGeom prst="rect">
            <a:avLst/>
          </a:prstGeom>
          <a:ln w="12700">
            <a:miter lim="400000"/>
          </a:ln>
        </p:spPr>
      </p:pic>
      <p:sp>
        <p:nvSpPr>
          <p:cNvPr id="220" name="Rounded Rectangle"/>
          <p:cNvSpPr/>
          <p:nvPr/>
        </p:nvSpPr>
        <p:spPr>
          <a:xfrm>
            <a:off x="19253970" y="10730858"/>
            <a:ext cx="1854201" cy="2550146"/>
          </a:xfrm>
          <a:prstGeom prst="roundRect">
            <a:avLst>
              <a:gd name="adj" fmla="val 22170"/>
            </a:avLst>
          </a:prstGeom>
          <a:ln w="25400">
            <a:solidFill>
              <a:srgbClr val="5E5E5E"/>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21" name="Extras:…"/>
          <p:cNvSpPr txBox="1"/>
          <p:nvPr/>
        </p:nvSpPr>
        <p:spPr>
          <a:xfrm>
            <a:off x="19397741" y="10696541"/>
            <a:ext cx="1879601" cy="17030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u="sng" dirty="0"/>
              <a:t>Extras</a:t>
            </a:r>
            <a:r>
              <a:rPr dirty="0"/>
              <a:t>:</a:t>
            </a:r>
            <a:endParaRPr lang="en-GB" dirty="0"/>
          </a:p>
          <a:p>
            <a:pPr algn="just">
              <a:defRPr sz="2000" b="0">
                <a:latin typeface="Noteworthy Bold"/>
                <a:ea typeface="Noteworthy Bold"/>
                <a:cs typeface="Noteworthy Bold"/>
                <a:sym typeface="Noteworthy Bold"/>
              </a:defRPr>
            </a:pPr>
            <a:endParaRPr sz="1400" dirty="0">
              <a:latin typeface="Noteworthy Light"/>
              <a:ea typeface="Noteworthy Light"/>
              <a:cs typeface="Noteworthy Light"/>
              <a:sym typeface="Noteworthy Light"/>
            </a:endParaRPr>
          </a:p>
          <a:p>
            <a:pPr algn="just">
              <a:defRPr sz="2000" b="0">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Parent </a:t>
            </a:r>
          </a:p>
          <a:p>
            <a:pPr algn="just">
              <a:defRPr sz="2000" b="0">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Phonics workshop </a:t>
            </a:r>
          </a:p>
          <a:p>
            <a:pPr algn="just">
              <a:defRPr sz="2000" b="0">
                <a:latin typeface="Noteworthy Bold"/>
                <a:ea typeface="Noteworthy Bold"/>
                <a:cs typeface="Noteworthy Bold"/>
                <a:sym typeface="Noteworthy Bold"/>
              </a:defRPr>
            </a:pPr>
            <a:r>
              <a:rPr lang="en-GB" sz="1400" dirty="0">
                <a:latin typeface="Noteworthy Light"/>
                <a:ea typeface="Noteworthy Light"/>
                <a:cs typeface="Noteworthy Light"/>
                <a:sym typeface="Noteworthy Light"/>
              </a:rPr>
              <a:t>19</a:t>
            </a:r>
            <a:r>
              <a:rPr lang="en-GB" sz="1400" baseline="30000" dirty="0">
                <a:latin typeface="Noteworthy Light"/>
                <a:ea typeface="Noteworthy Light"/>
                <a:cs typeface="Noteworthy Light"/>
                <a:sym typeface="Noteworthy Light"/>
              </a:rPr>
              <a:t>th</a:t>
            </a:r>
            <a:r>
              <a:rPr lang="en-GB" sz="1400" dirty="0">
                <a:latin typeface="Noteworthy Light"/>
                <a:ea typeface="Noteworthy Light"/>
                <a:cs typeface="Noteworthy Light"/>
                <a:sym typeface="Noteworthy Light"/>
              </a:rPr>
              <a:t> </a:t>
            </a:r>
            <a:r>
              <a:rPr lang="en-GB" sz="1400" dirty="0" err="1">
                <a:latin typeface="Noteworthy Light"/>
                <a:ea typeface="Noteworthy Light"/>
                <a:cs typeface="Noteworthy Light"/>
                <a:sym typeface="Noteworthy Light"/>
              </a:rPr>
              <a:t>Januray</a:t>
            </a:r>
            <a:r>
              <a:rPr lang="en-GB" sz="1400" dirty="0">
                <a:latin typeface="Noteworthy Light"/>
                <a:ea typeface="Noteworthy Light"/>
                <a:cs typeface="Noteworthy Light"/>
                <a:sym typeface="Noteworthy Light"/>
              </a:rPr>
              <a:t> </a:t>
            </a:r>
          </a:p>
          <a:p>
            <a:pPr algn="just">
              <a:defRPr sz="2000" b="0">
                <a:latin typeface="Noteworthy Bold"/>
                <a:ea typeface="Noteworthy Bold"/>
                <a:cs typeface="Noteworthy Bold"/>
                <a:sym typeface="Noteworthy Bold"/>
              </a:defRPr>
            </a:pPr>
            <a:endParaRPr lang="en-GB" sz="1400" dirty="0">
              <a:latin typeface="Noteworthy Light"/>
              <a:ea typeface="Noteworthy Light"/>
              <a:cs typeface="Noteworthy Light"/>
              <a:sym typeface="Noteworthy Light"/>
            </a:endParaRPr>
          </a:p>
          <a:p>
            <a:pPr algn="just">
              <a:defRPr sz="2000" b="0">
                <a:latin typeface="Noteworthy Bold"/>
                <a:ea typeface="Noteworthy Bold"/>
                <a:cs typeface="Noteworthy Bold"/>
                <a:sym typeface="Noteworthy Bold"/>
              </a:defRPr>
            </a:pPr>
            <a:endParaRPr sz="1400" dirty="0">
              <a:latin typeface="Noteworthy Light"/>
              <a:ea typeface="Noteworthy Light"/>
              <a:cs typeface="Noteworthy Light"/>
              <a:sym typeface="Noteworthy Light"/>
            </a:endParaRPr>
          </a:p>
        </p:txBody>
      </p:sp>
      <p:sp>
        <p:nvSpPr>
          <p:cNvPr id="223" name="Rounded Rectangle"/>
          <p:cNvSpPr/>
          <p:nvPr/>
        </p:nvSpPr>
        <p:spPr>
          <a:xfrm>
            <a:off x="21266218" y="10592868"/>
            <a:ext cx="3044594" cy="2989318"/>
          </a:xfrm>
          <a:prstGeom prst="roundRect">
            <a:avLst>
              <a:gd name="adj" fmla="val 13752"/>
            </a:avLst>
          </a:prstGeom>
          <a:ln w="25400">
            <a:solidFill>
              <a:srgbClr val="5E5E5E"/>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24" name="Topics…"/>
          <p:cNvSpPr txBox="1"/>
          <p:nvPr/>
        </p:nvSpPr>
        <p:spPr>
          <a:xfrm>
            <a:off x="21379392" y="11097213"/>
            <a:ext cx="2818245" cy="17030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u="sng">
                <a:latin typeface="Noteworthy Bold"/>
                <a:ea typeface="Noteworthy Bold"/>
                <a:cs typeface="Noteworthy Bold"/>
                <a:sym typeface="Noteworthy Bold"/>
              </a:defRPr>
            </a:pPr>
            <a:r>
              <a:rPr dirty="0"/>
              <a:t>Topics</a:t>
            </a:r>
            <a:endParaRPr lang="en-GB" dirty="0"/>
          </a:p>
          <a:p>
            <a:pPr algn="just">
              <a:defRPr sz="2000" b="0" u="sng">
                <a:latin typeface="Noteworthy Bold"/>
                <a:ea typeface="Noteworthy Bold"/>
                <a:cs typeface="Noteworthy Bold"/>
                <a:sym typeface="Noteworthy Bold"/>
              </a:defRPr>
            </a:pPr>
            <a:r>
              <a:rPr lang="en-GB" sz="1400" dirty="0">
                <a:latin typeface="Noteworthy Light"/>
                <a:sym typeface="Noteworthy Light"/>
              </a:rPr>
              <a:t>Week 1 – Can’t you sleep little bear</a:t>
            </a:r>
          </a:p>
          <a:p>
            <a:pPr algn="just">
              <a:defRPr sz="2000" b="0" u="sng">
                <a:latin typeface="Noteworthy Bold"/>
                <a:ea typeface="Noteworthy Bold"/>
                <a:cs typeface="Noteworthy Bold"/>
                <a:sym typeface="Noteworthy Bold"/>
              </a:defRPr>
            </a:pPr>
            <a:r>
              <a:rPr lang="en-GB" sz="1400" dirty="0">
                <a:latin typeface="Noteworthy Light"/>
                <a:sym typeface="Noteworthy Light"/>
              </a:rPr>
              <a:t>Week 2  – The Moon Landing</a:t>
            </a:r>
          </a:p>
          <a:p>
            <a:pPr algn="just">
              <a:defRPr sz="2000" b="0" u="sng">
                <a:latin typeface="Noteworthy Bold"/>
                <a:ea typeface="Noteworthy Bold"/>
                <a:cs typeface="Noteworthy Bold"/>
                <a:sym typeface="Noteworthy Bold"/>
              </a:defRPr>
            </a:pPr>
            <a:r>
              <a:rPr lang="en-GB" sz="1400" dirty="0">
                <a:latin typeface="Noteworthy Light"/>
                <a:sym typeface="Noteworthy Light"/>
              </a:rPr>
              <a:t>Week 3–Way Back Home </a:t>
            </a:r>
          </a:p>
          <a:p>
            <a:pPr algn="just">
              <a:defRPr sz="2000" b="0" u="sng">
                <a:latin typeface="Noteworthy Bold"/>
                <a:ea typeface="Noteworthy Bold"/>
                <a:cs typeface="Noteworthy Bold"/>
                <a:sym typeface="Noteworthy Bold"/>
              </a:defRPr>
            </a:pPr>
            <a:r>
              <a:rPr lang="en-GB" sz="1400" dirty="0">
                <a:latin typeface="Noteworthy Light"/>
                <a:sym typeface="Noteworthy Light"/>
              </a:rPr>
              <a:t>Week 4 – Whatever </a:t>
            </a:r>
            <a:r>
              <a:rPr lang="en-GB" sz="1400" dirty="0" err="1">
                <a:latin typeface="Noteworthy Light"/>
                <a:sym typeface="Noteworthy Light"/>
              </a:rPr>
              <a:t>NextThe</a:t>
            </a:r>
            <a:r>
              <a:rPr lang="en-GB" sz="1400" dirty="0">
                <a:latin typeface="Noteworthy Light"/>
                <a:sym typeface="Noteworthy Light"/>
              </a:rPr>
              <a:t> </a:t>
            </a:r>
          </a:p>
          <a:p>
            <a:pPr algn="just">
              <a:defRPr sz="2000" b="0" u="sng">
                <a:latin typeface="Noteworthy Bold"/>
                <a:ea typeface="Noteworthy Bold"/>
                <a:cs typeface="Noteworthy Bold"/>
                <a:sym typeface="Noteworthy Bold"/>
              </a:defRPr>
            </a:pPr>
            <a:r>
              <a:rPr lang="en-GB" sz="1400" dirty="0">
                <a:latin typeface="Noteworthy Light"/>
                <a:sym typeface="Noteworthy Light"/>
              </a:rPr>
              <a:t>Week 5 Aliens Love Underpants</a:t>
            </a:r>
          </a:p>
          <a:p>
            <a:pPr algn="just">
              <a:defRPr sz="2000" b="0" u="sng">
                <a:latin typeface="Noteworthy Bold"/>
                <a:ea typeface="Noteworthy Bold"/>
                <a:cs typeface="Noteworthy Bold"/>
                <a:sym typeface="Noteworthy Bold"/>
              </a:defRPr>
            </a:pPr>
            <a:r>
              <a:rPr lang="en-GB" sz="1400" dirty="0">
                <a:latin typeface="Noteworthy Light"/>
                <a:sym typeface="Noteworthy Light"/>
              </a:rPr>
              <a:t>Week 6 – Chinese New Year</a:t>
            </a:r>
          </a:p>
        </p:txBody>
      </p:sp>
      <p:sp>
        <p:nvSpPr>
          <p:cNvPr id="2" name="TextBox 1">
            <a:extLst>
              <a:ext uri="{FF2B5EF4-FFF2-40B4-BE49-F238E27FC236}">
                <a16:creationId xmlns:a16="http://schemas.microsoft.com/office/drawing/2014/main" id="{5AF62813-6FBC-4AE5-9583-9E27BC6AF5C0}"/>
              </a:ext>
            </a:extLst>
          </p:cNvPr>
          <p:cNvSpPr txBox="1"/>
          <p:nvPr/>
        </p:nvSpPr>
        <p:spPr>
          <a:xfrm>
            <a:off x="2034073" y="377047"/>
            <a:ext cx="531038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2400" b="0" i="0" u="sng" strike="noStrike" cap="none" spc="0" normalizeH="0" baseline="0" dirty="0">
                <a:ln>
                  <a:noFill/>
                </a:ln>
                <a:solidFill>
                  <a:srgbClr val="000000"/>
                </a:solidFill>
                <a:effectLst/>
                <a:uFillTx/>
                <a:latin typeface="Helvetica Neue"/>
                <a:ea typeface="Helvetica Neue"/>
                <a:cs typeface="Helvetica Neue"/>
                <a:sym typeface="Helvetica Neue"/>
              </a:rPr>
              <a:t>Physical Development </a:t>
            </a:r>
          </a:p>
        </p:txBody>
      </p:sp>
      <p:sp>
        <p:nvSpPr>
          <p:cNvPr id="77" name="Matching…">
            <a:extLst>
              <a:ext uri="{FF2B5EF4-FFF2-40B4-BE49-F238E27FC236}">
                <a16:creationId xmlns:a16="http://schemas.microsoft.com/office/drawing/2014/main" id="{2BA55A6F-9164-47B7-883A-6C6DF08D7A2F}"/>
              </a:ext>
            </a:extLst>
          </p:cNvPr>
          <p:cNvSpPr txBox="1"/>
          <p:nvPr/>
        </p:nvSpPr>
        <p:spPr>
          <a:xfrm>
            <a:off x="12534793" y="3894023"/>
            <a:ext cx="3154391" cy="1487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lang="en-GB" dirty="0"/>
              <a:t>Composition of number </a:t>
            </a:r>
            <a:endParaRPr dirty="0"/>
          </a:p>
          <a:p>
            <a:pPr algn="just">
              <a:defRPr sz="1400" b="0">
                <a:latin typeface="Noteworthy Light"/>
                <a:ea typeface="Noteworthy Light"/>
                <a:cs typeface="Noteworthy Light"/>
                <a:sym typeface="Noteworthy Light"/>
              </a:defRPr>
            </a:pPr>
            <a:r>
              <a:rPr dirty="0"/>
              <a:t>The children will explore </a:t>
            </a:r>
            <a:r>
              <a:rPr lang="en-GB" dirty="0"/>
              <a:t>composition of number to 5. They will find different ways to make five using Numicon, counters, dolls, frogs in pond and bean nags and hoops and buckets. </a:t>
            </a:r>
            <a:endParaRPr dirty="0"/>
          </a:p>
        </p:txBody>
      </p:sp>
      <p:sp>
        <p:nvSpPr>
          <p:cNvPr id="78" name="Matching…">
            <a:extLst>
              <a:ext uri="{FF2B5EF4-FFF2-40B4-BE49-F238E27FC236}">
                <a16:creationId xmlns:a16="http://schemas.microsoft.com/office/drawing/2014/main" id="{06D33367-DBDE-4D15-9E11-57E1E1058C6D}"/>
              </a:ext>
            </a:extLst>
          </p:cNvPr>
          <p:cNvSpPr txBox="1"/>
          <p:nvPr/>
        </p:nvSpPr>
        <p:spPr>
          <a:xfrm>
            <a:off x="9601798" y="3531952"/>
            <a:ext cx="3154391" cy="10567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dirty="0"/>
              <a:t>Matching</a:t>
            </a:r>
          </a:p>
          <a:p>
            <a:pPr algn="just">
              <a:defRPr sz="1400" b="0">
                <a:latin typeface="Noteworthy Light"/>
                <a:ea typeface="Noteworthy Light"/>
                <a:cs typeface="Noteworthy Light"/>
                <a:sym typeface="Noteworthy Light"/>
              </a:defRPr>
            </a:pPr>
            <a:r>
              <a:rPr dirty="0"/>
              <a:t>The children will explore matching- </a:t>
            </a:r>
            <a:endParaRPr lang="en-GB" dirty="0"/>
          </a:p>
          <a:p>
            <a:pPr algn="just">
              <a:defRPr sz="1400" b="0">
                <a:latin typeface="Noteworthy Light"/>
                <a:ea typeface="Noteworthy Light"/>
                <a:cs typeface="Noteworthy Light"/>
                <a:sym typeface="Noteworthy Light"/>
              </a:defRPr>
            </a:pPr>
            <a:r>
              <a:rPr dirty="0"/>
              <a:t>can you find my other half? </a:t>
            </a:r>
          </a:p>
          <a:p>
            <a:pPr algn="just">
              <a:defRPr sz="1400" b="0">
                <a:latin typeface="Noteworthy Light"/>
                <a:ea typeface="Noteworthy Light"/>
                <a:cs typeface="Noteworthy Light"/>
                <a:sym typeface="Noteworthy Light"/>
              </a:defRPr>
            </a:pPr>
            <a:r>
              <a:rPr dirty="0"/>
              <a:t>Is it the same?</a:t>
            </a:r>
          </a:p>
        </p:txBody>
      </p:sp>
      <p:sp>
        <p:nvSpPr>
          <p:cNvPr id="80" name="Matching…">
            <a:extLst>
              <a:ext uri="{FF2B5EF4-FFF2-40B4-BE49-F238E27FC236}">
                <a16:creationId xmlns:a16="http://schemas.microsoft.com/office/drawing/2014/main" id="{28876D27-3854-4767-8BB7-7DF7A851B45C}"/>
              </a:ext>
            </a:extLst>
          </p:cNvPr>
          <p:cNvSpPr txBox="1"/>
          <p:nvPr/>
        </p:nvSpPr>
        <p:spPr>
          <a:xfrm>
            <a:off x="10854679" y="8663930"/>
            <a:ext cx="3154391" cy="12721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a:defRPr sz="2000" b="0">
                <a:latin typeface="Noteworthy Bold"/>
                <a:ea typeface="Noteworthy Bold"/>
                <a:cs typeface="Noteworthy Bold"/>
                <a:sym typeface="Noteworthy Bold"/>
              </a:defRPr>
            </a:pPr>
            <a:r>
              <a:rPr lang="en-GB" dirty="0"/>
              <a:t>Working Together </a:t>
            </a:r>
            <a:endParaRPr dirty="0"/>
          </a:p>
          <a:p>
            <a:pPr algn="just">
              <a:defRPr sz="1400" b="0">
                <a:latin typeface="Noteworthy Light"/>
                <a:ea typeface="Noteworthy Light"/>
                <a:cs typeface="Noteworthy Light"/>
                <a:sym typeface="Noteworthy Light"/>
              </a:defRPr>
            </a:pPr>
            <a:r>
              <a:rPr dirty="0"/>
              <a:t>The children will </a:t>
            </a:r>
            <a:r>
              <a:rPr lang="en-GB" dirty="0"/>
              <a:t>work together this term to achieve spots on their team chart. Once their chart is completed they will choose a group treat! </a:t>
            </a:r>
            <a:endParaRPr dirty="0"/>
          </a:p>
        </p:txBody>
      </p:sp>
      <p:pic>
        <p:nvPicPr>
          <p:cNvPr id="2050" name="Picture 2" descr="Jigsaw Puzzle Clip Art at Clker.com - vector clip art online, royalty free  &amp; public domain">
            <a:extLst>
              <a:ext uri="{FF2B5EF4-FFF2-40B4-BE49-F238E27FC236}">
                <a16:creationId xmlns:a16="http://schemas.microsoft.com/office/drawing/2014/main" id="{C72972D7-B082-4B65-BF14-AFE04AA56C24}"/>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10690516" y="11036754"/>
            <a:ext cx="776767" cy="7802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649</TotalTime>
  <Words>1368</Words>
  <Application>Microsoft Office PowerPoint</Application>
  <PresentationFormat>Custom</PresentationFormat>
  <Paragraphs>160</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Helvetica Neue</vt:lpstr>
      <vt:lpstr>Helvetica Neue Light</vt:lpstr>
      <vt:lpstr>Helvetica Neue Medium</vt:lpstr>
      <vt:lpstr>Noteworthy Bold</vt:lpstr>
      <vt:lpstr>Noteworthy Light</vt:lpstr>
      <vt:lpstr>White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Gemma Powell</dc:creator>
  <cp:lastModifiedBy>Gemma Powell</cp:lastModifiedBy>
  <cp:revision>40</cp:revision>
  <cp:lastPrinted>2022-07-01T08:30:18Z</cp:lastPrinted>
  <dcterms:modified xsi:type="dcterms:W3CDTF">2026-01-28T06:39:05Z</dcterms:modified>
</cp:coreProperties>
</file>