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24384000" cy="13716000"/>
  <p:notesSz cx="6797675" cy="99266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69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532241774_2880x1920.jpg"/>
          <p:cNvSpPr>
            <a:spLocks noGrp="1"/>
          </p:cNvSpPr>
          <p:nvPr>
            <p:ph type="pic" idx="21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532204087_1355x1355.jpg"/>
          <p:cNvSpPr>
            <a:spLocks noGrp="1"/>
          </p:cNvSpPr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532205080_1647x1098.jpg"/>
          <p:cNvSpPr>
            <a:spLocks noGrp="1"/>
          </p:cNvSpPr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532205080_1647x1098.jpg"/>
          <p:cNvSpPr>
            <a:spLocks noGrp="1"/>
          </p:cNvSpPr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532204087_1355x1355.jpg"/>
          <p:cNvSpPr>
            <a:spLocks noGrp="1"/>
          </p:cNvSpPr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532241774_2880x1920.jpg"/>
          <p:cNvSpPr>
            <a:spLocks noGrp="1"/>
          </p:cNvSpPr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532241774_2880x1920.jpg"/>
          <p:cNvSpPr>
            <a:spLocks noGrp="1"/>
          </p:cNvSpPr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Autumn 1: Knowledge organiser"/>
          <p:cNvSpPr txBox="1"/>
          <p:nvPr/>
        </p:nvSpPr>
        <p:spPr>
          <a:xfrm>
            <a:off x="215011" y="184555"/>
            <a:ext cx="6613991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 b="0">
                <a:latin typeface="Noteworthy Bold"/>
                <a:ea typeface="Noteworthy Bold"/>
                <a:cs typeface="Noteworthy Bold"/>
                <a:sym typeface="Noteworthy Bold"/>
              </a:defRPr>
            </a:lvl1pPr>
          </a:lstStyle>
          <a:p>
            <a:r>
              <a:rPr lang="en-GB" dirty="0"/>
              <a:t>Spring 1</a:t>
            </a:r>
            <a:r>
              <a:rPr dirty="0"/>
              <a:t>: Knowledge </a:t>
            </a:r>
            <a:r>
              <a:rPr lang="en-GB" dirty="0"/>
              <a:t>O</a:t>
            </a:r>
            <a:r>
              <a:rPr dirty="0" err="1"/>
              <a:t>rganiser</a:t>
            </a:r>
            <a:r>
              <a:rPr dirty="0"/>
              <a:t> </a:t>
            </a:r>
          </a:p>
        </p:txBody>
      </p:sp>
      <p:sp>
        <p:nvSpPr>
          <p:cNvPr id="121" name="Key books this term"/>
          <p:cNvSpPr txBox="1"/>
          <p:nvPr/>
        </p:nvSpPr>
        <p:spPr>
          <a:xfrm>
            <a:off x="294397" y="1127916"/>
            <a:ext cx="3268505" cy="7054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u="sng">
                <a:solidFill>
                  <a:srgbClr val="5E5E5E"/>
                </a:solidFill>
                <a:latin typeface="Noteworthy Bold"/>
                <a:ea typeface="Noteworthy Bold"/>
                <a:cs typeface="Noteworthy Bold"/>
                <a:sym typeface="Noteworthy Bold"/>
              </a:defRPr>
            </a:lvl1pPr>
          </a:lstStyle>
          <a:p>
            <a:r>
              <a:t>Key books this term</a:t>
            </a:r>
          </a:p>
        </p:txBody>
      </p:sp>
      <p:sp>
        <p:nvSpPr>
          <p:cNvPr id="124" name="Starting school &amp; all about me- week 1-2"/>
          <p:cNvSpPr/>
          <p:nvPr/>
        </p:nvSpPr>
        <p:spPr>
          <a:xfrm>
            <a:off x="401217" y="4808136"/>
            <a:ext cx="4662099" cy="1178867"/>
          </a:xfrm>
          <a:prstGeom prst="rightArrow">
            <a:avLst>
              <a:gd name="adj1" fmla="val 32000"/>
              <a:gd name="adj2" fmla="val 63220"/>
            </a:avLst>
          </a:prstGeom>
          <a:solidFill>
            <a:srgbClr val="F4DDD7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1500" b="0">
                <a:latin typeface="Noteworthy Light"/>
                <a:ea typeface="Noteworthy Light"/>
                <a:cs typeface="Noteworthy Light"/>
                <a:sym typeface="Noteworthy Light"/>
              </a:defRPr>
            </a:lvl1pPr>
          </a:lstStyle>
          <a:p>
            <a:r>
              <a:rPr lang="en-GB" dirty="0"/>
              <a:t>Jack and the Beanstalk Week 1 &amp; 2 </a:t>
            </a:r>
            <a:endParaRPr dirty="0"/>
          </a:p>
        </p:txBody>
      </p:sp>
      <p:sp>
        <p:nvSpPr>
          <p:cNvPr id="129" name="All about me: Growing and Families- week 3-4"/>
          <p:cNvSpPr/>
          <p:nvPr/>
        </p:nvSpPr>
        <p:spPr>
          <a:xfrm>
            <a:off x="5277717" y="4758682"/>
            <a:ext cx="4437362" cy="1455884"/>
          </a:xfrm>
          <a:prstGeom prst="rightArrow">
            <a:avLst>
              <a:gd name="adj1" fmla="val 32000"/>
              <a:gd name="adj2" fmla="val 51191"/>
            </a:avLst>
          </a:prstGeom>
          <a:solidFill>
            <a:srgbClr val="F4DDD7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1500" b="0">
                <a:latin typeface="Noteworthy Light"/>
                <a:ea typeface="Noteworthy Light"/>
                <a:cs typeface="Noteworthy Light"/>
                <a:sym typeface="Noteworthy Light"/>
              </a:defRPr>
            </a:lvl1pPr>
          </a:lstStyle>
          <a:p>
            <a:r>
              <a:rPr lang="en-GB" dirty="0"/>
              <a:t>Mothers Day Week 3  </a:t>
            </a:r>
            <a:endParaRPr dirty="0"/>
          </a:p>
        </p:txBody>
      </p:sp>
      <p:sp>
        <p:nvSpPr>
          <p:cNvPr id="131" name="Rainbow week- week 5"/>
          <p:cNvSpPr/>
          <p:nvPr/>
        </p:nvSpPr>
        <p:spPr>
          <a:xfrm>
            <a:off x="9958054" y="4758682"/>
            <a:ext cx="3829991" cy="1277777"/>
          </a:xfrm>
          <a:prstGeom prst="rightArrow">
            <a:avLst>
              <a:gd name="adj1" fmla="val 34805"/>
              <a:gd name="adj2" fmla="val 50657"/>
            </a:avLst>
          </a:prstGeom>
          <a:solidFill>
            <a:srgbClr val="F4DDD7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1500" b="0">
                <a:latin typeface="Noteworthy Light"/>
                <a:ea typeface="Noteworthy Light"/>
                <a:cs typeface="Noteworthy Light"/>
                <a:sym typeface="Noteworthy Light"/>
              </a:defRPr>
            </a:lvl1pPr>
          </a:lstStyle>
          <a:p>
            <a:endParaRPr lang="en-GB" dirty="0"/>
          </a:p>
          <a:p>
            <a:r>
              <a:rPr lang="en-GB" dirty="0"/>
              <a:t>Castles  Week 4   </a:t>
            </a:r>
          </a:p>
          <a:p>
            <a:endParaRPr dirty="0"/>
          </a:p>
        </p:txBody>
      </p:sp>
      <p:sp>
        <p:nvSpPr>
          <p:cNvPr id="135" name="Autumn- week 7"/>
          <p:cNvSpPr/>
          <p:nvPr/>
        </p:nvSpPr>
        <p:spPr>
          <a:xfrm>
            <a:off x="20307521" y="4536552"/>
            <a:ext cx="3339400" cy="1277778"/>
          </a:xfrm>
          <a:prstGeom prst="rightArrow">
            <a:avLst>
              <a:gd name="adj1" fmla="val 34805"/>
              <a:gd name="adj2" fmla="val 50657"/>
            </a:avLst>
          </a:prstGeom>
          <a:solidFill>
            <a:srgbClr val="F4DDD7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1500" b="0">
                <a:latin typeface="Noteworthy Light"/>
                <a:ea typeface="Noteworthy Light"/>
                <a:cs typeface="Noteworthy Light"/>
                <a:sym typeface="Noteworthy Light"/>
              </a:defRPr>
            </a:lvl1pPr>
          </a:lstStyle>
          <a:p>
            <a:endParaRPr lang="en-GB" dirty="0"/>
          </a:p>
          <a:p>
            <a:r>
              <a:rPr lang="en-GB" dirty="0"/>
              <a:t>Easter 6</a:t>
            </a:r>
          </a:p>
          <a:p>
            <a:endParaRPr dirty="0"/>
          </a:p>
        </p:txBody>
      </p:sp>
      <p:sp>
        <p:nvSpPr>
          <p:cNvPr id="141" name="Down on the farm - week 6"/>
          <p:cNvSpPr/>
          <p:nvPr/>
        </p:nvSpPr>
        <p:spPr>
          <a:xfrm>
            <a:off x="14614043" y="4536552"/>
            <a:ext cx="3858146" cy="1277778"/>
          </a:xfrm>
          <a:prstGeom prst="rightArrow">
            <a:avLst>
              <a:gd name="adj1" fmla="val 34805"/>
              <a:gd name="adj2" fmla="val 50657"/>
            </a:avLst>
          </a:prstGeom>
          <a:solidFill>
            <a:srgbClr val="F4DDD7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1500" b="0">
                <a:latin typeface="Noteworthy Light"/>
                <a:ea typeface="Noteworthy Light"/>
                <a:cs typeface="Noteworthy Light"/>
                <a:sym typeface="Noteworthy Light"/>
              </a:defRPr>
            </a:lvl1pPr>
          </a:lstStyle>
          <a:p>
            <a:endParaRPr lang="en-GB" dirty="0"/>
          </a:p>
          <a:p>
            <a:r>
              <a:rPr lang="en-GB" dirty="0"/>
              <a:t>Cinderella / Snow White Week 5  </a:t>
            </a:r>
          </a:p>
          <a:p>
            <a:endParaRPr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B62F9CBA-AD01-423C-960F-E418644EFB2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19" y="2541727"/>
            <a:ext cx="1665605" cy="1335705"/>
          </a:xfrm>
          <a:prstGeom prst="rect">
            <a:avLst/>
          </a:prstGeom>
          <a:noFill/>
        </p:spPr>
      </p:pic>
      <p:pic>
        <p:nvPicPr>
          <p:cNvPr id="31" name="Picture 30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CC5E6C96-6388-464B-8744-108A3995858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414" y="1105461"/>
            <a:ext cx="2050119" cy="145588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6DAC9F0-B438-4834-B8E4-5301AE6AA60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180" y="2910187"/>
            <a:ext cx="1548236" cy="1941659"/>
          </a:xfrm>
          <a:prstGeom prst="rect">
            <a:avLst/>
          </a:prstGeom>
          <a:noFill/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191F575-A7E6-42EE-B3AE-7E49E953A897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33930" y="2787719"/>
            <a:ext cx="2028828" cy="1941659"/>
          </a:xfrm>
          <a:prstGeom prst="rect">
            <a:avLst/>
          </a:prstGeom>
          <a:noFill/>
        </p:spPr>
      </p:pic>
      <p:pic>
        <p:nvPicPr>
          <p:cNvPr id="35" name="Picture 34" descr="C:\Users\gcp\AppData\Local\Microsoft\Windows\INetCache\Content.MSO\52750249.tmp">
            <a:extLst>
              <a:ext uri="{FF2B5EF4-FFF2-40B4-BE49-F238E27FC236}">
                <a16:creationId xmlns:a16="http://schemas.microsoft.com/office/drawing/2014/main" id="{82999271-580F-4094-8FA4-15E4064295A1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8732" y="2594892"/>
            <a:ext cx="1919740" cy="1941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Picture 35" descr="C:\Users\gcp\AppData\Local\Microsoft\Windows\INetCache\Content.MSO\8B22243F.tmp">
            <a:extLst>
              <a:ext uri="{FF2B5EF4-FFF2-40B4-BE49-F238E27FC236}">
                <a16:creationId xmlns:a16="http://schemas.microsoft.com/office/drawing/2014/main" id="{7EC3E48C-4BC2-466A-99B3-CA18FAD29C11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9114" y="315486"/>
            <a:ext cx="1879272" cy="2007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9D911BDC-A77C-4A5F-AC93-20B968DADE91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001" y="504226"/>
            <a:ext cx="2682713" cy="1980176"/>
          </a:xfrm>
          <a:prstGeom prst="rect">
            <a:avLst/>
          </a:prstGeom>
          <a:noFill/>
        </p:spPr>
      </p:pic>
      <p:pic>
        <p:nvPicPr>
          <p:cNvPr id="38" name="Picture 37" descr="C:\Users\gcp\AppData\Local\Microsoft\Windows\INetCache\Content.MSO\CE4138AD.tmp">
            <a:extLst>
              <a:ext uri="{FF2B5EF4-FFF2-40B4-BE49-F238E27FC236}">
                <a16:creationId xmlns:a16="http://schemas.microsoft.com/office/drawing/2014/main" id="{613291B6-2E9E-4857-9450-AB3D26EB6870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1077" y="1858352"/>
            <a:ext cx="1290767" cy="2090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Picture 38" descr="C:\Users\gcp\AppData\Local\Microsoft\Windows\INetCache\Content.MSO\8A5DFC43.tmp">
            <a:extLst>
              <a:ext uri="{FF2B5EF4-FFF2-40B4-BE49-F238E27FC236}">
                <a16:creationId xmlns:a16="http://schemas.microsoft.com/office/drawing/2014/main" id="{7EDF36A1-14C6-432D-ACC5-E3E11FFBB739}"/>
              </a:ext>
            </a:extLst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8396" y="157303"/>
            <a:ext cx="1436783" cy="2244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D1AAE0A2-10F7-4444-BB8D-5C7D9DDEE542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8057" y="2666114"/>
            <a:ext cx="1981901" cy="2248535"/>
          </a:xfrm>
          <a:prstGeom prst="rect">
            <a:avLst/>
          </a:prstGeom>
          <a:noFill/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0381AF5D-9205-4659-A722-D5E8E3EDE2AE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4681" y="543627"/>
            <a:ext cx="2035554" cy="2408097"/>
          </a:xfrm>
          <a:prstGeom prst="rect">
            <a:avLst/>
          </a:prstGeom>
          <a:noFill/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31DB7B8-9E82-44CA-95A6-7DCF62D7903A}"/>
              </a:ext>
            </a:extLst>
          </p:cNvPr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1731" y="476915"/>
            <a:ext cx="2285715" cy="1980176"/>
          </a:xfrm>
          <a:prstGeom prst="rect">
            <a:avLst/>
          </a:prstGeom>
          <a:noFill/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5CBD05E8-40F5-476C-A4A2-1947DE2E3128}"/>
              </a:ext>
            </a:extLst>
          </p:cNvPr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4235" y="2695080"/>
            <a:ext cx="2285714" cy="1841471"/>
          </a:xfrm>
          <a:prstGeom prst="rect">
            <a:avLst/>
          </a:prstGeom>
          <a:noFill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3EAF763-48DB-48AB-9B3E-68DC3FCF704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15011" y="6124223"/>
            <a:ext cx="11802818" cy="691927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062853-089A-474B-9B6C-C0D61C74173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192000" y="6129963"/>
            <a:ext cx="11597263" cy="6913537"/>
          </a:xfrm>
          <a:prstGeom prst="rect">
            <a:avLst/>
          </a:prstGeom>
        </p:spPr>
      </p:pic>
      <p:pic>
        <p:nvPicPr>
          <p:cNvPr id="1026" name="Picture 2" descr="Magnificent Picture Books for Mother's Day - Book Share Time">
            <a:extLst>
              <a:ext uri="{FF2B5EF4-FFF2-40B4-BE49-F238E27FC236}">
                <a16:creationId xmlns:a16="http://schemas.microsoft.com/office/drawing/2014/main" id="{07B81678-AA31-417C-A6AF-48C39963B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8054" y="366063"/>
            <a:ext cx="1929808" cy="2165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16 of the best books about amazing mums – Books with Baby">
            <a:extLst>
              <a:ext uri="{FF2B5EF4-FFF2-40B4-BE49-F238E27FC236}">
                <a16:creationId xmlns:a16="http://schemas.microsoft.com/office/drawing/2014/main" id="{09358A46-3C83-4871-93D4-25B27B599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4843" y="2799767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79A36C2-3E5C-4CBF-98B2-798FF92B7F66}"/>
              </a:ext>
            </a:extLst>
          </p:cNvPr>
          <p:cNvSpPr txBox="1"/>
          <p:nvPr/>
        </p:nvSpPr>
        <p:spPr>
          <a:xfrm>
            <a:off x="-317241" y="725578"/>
            <a:ext cx="1045029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F4C5FAD6-0492-473B-BC58-89EDD0BD5BFB}"/>
              </a:ext>
            </a:extLst>
          </p:cNvPr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t="1869" b="1869"/>
          <a:stretch>
            <a:fillRect/>
          </a:stretch>
        </p:blipFill>
        <p:spPr>
          <a:xfrm>
            <a:off x="970382" y="242596"/>
            <a:ext cx="22897323" cy="131934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9A9F71-4245-425F-82C6-62C7D6593640}"/>
              </a:ext>
            </a:extLst>
          </p:cNvPr>
          <p:cNvSpPr txBox="1"/>
          <p:nvPr/>
        </p:nvSpPr>
        <p:spPr>
          <a:xfrm>
            <a:off x="10338318" y="2388637"/>
            <a:ext cx="4404049" cy="72066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87099472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1154</TotalTime>
  <Words>33</Words>
  <Application>Microsoft Office PowerPoint</Application>
  <PresentationFormat>Custom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Helvetica Neue</vt:lpstr>
      <vt:lpstr>Helvetica Neue Light</vt:lpstr>
      <vt:lpstr>Helvetica Neue Medium</vt:lpstr>
      <vt:lpstr>Noteworthy Bold</vt:lpstr>
      <vt:lpstr>Noteworthy Light</vt:lpstr>
      <vt:lpstr>White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Gemma Powell</dc:creator>
  <cp:lastModifiedBy>Gemma Powell</cp:lastModifiedBy>
  <cp:revision>54</cp:revision>
  <cp:lastPrinted>2022-07-01T08:30:18Z</cp:lastPrinted>
  <dcterms:modified xsi:type="dcterms:W3CDTF">2026-02-11T16:17:37Z</dcterms:modified>
</cp:coreProperties>
</file>