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2"/>
    <p:sldId id="257" r:id="rId3"/>
  </p:sldIdLst>
  <p:sldSz cx="24384000" cy="13716000"/>
  <p:notesSz cx="6797675" cy="9926638"/>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457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914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1371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18288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22860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2743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3200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3657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1" d="100"/>
          <a:sy n="41" d="100"/>
        </p:scale>
        <p:origin x="691"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90488" y="744538"/>
            <a:ext cx="6616700" cy="3722687"/>
          </a:xfrm>
          <a:prstGeom prst="rect">
            <a:avLst/>
          </a:prstGeom>
        </p:spPr>
        <p:txBody>
          <a:bodyPr/>
          <a:lstStyle/>
          <a:p>
            <a:endParaRPr/>
          </a:p>
        </p:txBody>
      </p:sp>
      <p:sp>
        <p:nvSpPr>
          <p:cNvPr id="117" name="Shape 117"/>
          <p:cNvSpPr>
            <a:spLocks noGrp="1"/>
          </p:cNvSpPr>
          <p:nvPr>
            <p:ph type="body" sz="quarter" idx="1"/>
          </p:nvPr>
        </p:nvSpPr>
        <p:spPr>
          <a:xfrm>
            <a:off x="906357" y="4715153"/>
            <a:ext cx="4984962" cy="4466987"/>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778000" y="2298700"/>
            <a:ext cx="20828000" cy="4648200"/>
          </a:xfrm>
          <a:prstGeom prst="rect">
            <a:avLst/>
          </a:prstGeom>
        </p:spPr>
        <p:txBody>
          <a:bodyPr anchor="b"/>
          <a:lstStyle/>
          <a:p>
            <a:r>
              <a:t>Title Text</a:t>
            </a:r>
          </a:p>
        </p:txBody>
      </p:sp>
      <p:sp>
        <p:nvSpPr>
          <p:cNvPr id="12" name="Body Level One…"/>
          <p:cNvSpPr txBox="1">
            <a:spLocks noGrp="1"/>
          </p:cNvSpPr>
          <p:nvPr>
            <p:ph type="body" sz="quarter" idx="1"/>
          </p:nvPr>
        </p:nvSpPr>
        <p:spPr>
          <a:xfrm>
            <a:off x="1778000" y="7073900"/>
            <a:ext cx="20828000" cy="15875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532241774_2880x1920.jpg"/>
          <p:cNvSpPr>
            <a:spLocks noGrp="1"/>
          </p:cNvSpPr>
          <p:nvPr>
            <p:ph type="pic" idx="21"/>
          </p:nvPr>
        </p:nvSpPr>
        <p:spPr>
          <a:xfrm>
            <a:off x="3125968" y="-393700"/>
            <a:ext cx="18135601" cy="12090400"/>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635000" y="9512300"/>
            <a:ext cx="23114000" cy="2006600"/>
          </a:xfrm>
          <a:prstGeom prst="rect">
            <a:avLst/>
          </a:prstGeom>
        </p:spPr>
        <p:txBody>
          <a:bodyPr anchor="b"/>
          <a:lstStyle/>
          <a:p>
            <a:r>
              <a:t>Title Text</a:t>
            </a:r>
          </a:p>
        </p:txBody>
      </p:sp>
      <p:sp>
        <p:nvSpPr>
          <p:cNvPr id="22" name="Body Level One…"/>
          <p:cNvSpPr txBox="1">
            <a:spLocks noGrp="1"/>
          </p:cNvSpPr>
          <p:nvPr>
            <p:ph type="body" sz="quarter" idx="1"/>
          </p:nvPr>
        </p:nvSpPr>
        <p:spPr>
          <a:xfrm>
            <a:off x="635000" y="11442700"/>
            <a:ext cx="23114000" cy="15875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re">
    <p:spTree>
      <p:nvGrpSpPr>
        <p:cNvPr id="1" name=""/>
        <p:cNvGrpSpPr/>
        <p:nvPr/>
      </p:nvGrpSpPr>
      <p:grpSpPr>
        <a:xfrm>
          <a:off x="0" y="0"/>
          <a:ext cx="0" cy="0"/>
          <a:chOff x="0" y="0"/>
          <a:chExt cx="0" cy="0"/>
        </a:xfrm>
      </p:grpSpPr>
      <p:sp>
        <p:nvSpPr>
          <p:cNvPr id="30" name="Title Text"/>
          <p:cNvSpPr txBox="1">
            <a:spLocks noGrp="1"/>
          </p:cNvSpPr>
          <p:nvPr>
            <p:ph type="title"/>
          </p:nvPr>
        </p:nvSpPr>
        <p:spPr>
          <a:xfrm>
            <a:off x="1778000" y="4533900"/>
            <a:ext cx="20828000" cy="46482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532204087_1355x1355.jpg"/>
          <p:cNvSpPr>
            <a:spLocks noGrp="1"/>
          </p:cNvSpPr>
          <p:nvPr>
            <p:ph type="pic" sz="half" idx="21"/>
          </p:nvPr>
        </p:nvSpPr>
        <p:spPr>
          <a:xfrm>
            <a:off x="12827000" y="952500"/>
            <a:ext cx="11468100" cy="11468100"/>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1651000" y="952500"/>
            <a:ext cx="10223500" cy="5549900"/>
          </a:xfrm>
          <a:prstGeom prst="rect">
            <a:avLst/>
          </a:prstGeom>
        </p:spPr>
        <p:txBody>
          <a:bodyPr anchor="b"/>
          <a:lstStyle>
            <a:lvl1pPr>
              <a:defRPr sz="8400"/>
            </a:lvl1pPr>
          </a:lstStyle>
          <a:p>
            <a:r>
              <a:t>Title Text</a:t>
            </a:r>
          </a:p>
        </p:txBody>
      </p:sp>
      <p:sp>
        <p:nvSpPr>
          <p:cNvPr id="40" name="Body Level One…"/>
          <p:cNvSpPr txBox="1">
            <a:spLocks noGrp="1"/>
          </p:cNvSpPr>
          <p:nvPr>
            <p:ph type="body" sz="quarter" idx="1"/>
          </p:nvPr>
        </p:nvSpPr>
        <p:spPr>
          <a:xfrm>
            <a:off x="1651000" y="6527800"/>
            <a:ext cx="10223500" cy="57277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lvl1pPr>
              <a:defRPr sz="4800"/>
            </a:lvl1pPr>
            <a:lvl2pPr>
              <a:defRPr sz="4800"/>
            </a:lvl2pPr>
            <a:lvl3pPr>
              <a:defRPr sz="4800"/>
            </a:lvl3pPr>
            <a:lvl4pPr>
              <a:defRPr sz="4800"/>
            </a:lvl4pPr>
            <a:lvl5pPr>
              <a:defRPr sz="4800"/>
            </a:lvl5p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532205080_1647x1098.jpg"/>
          <p:cNvSpPr>
            <a:spLocks noGrp="1"/>
          </p:cNvSpPr>
          <p:nvPr>
            <p:ph type="pic" sz="half" idx="21"/>
          </p:nvPr>
        </p:nvSpPr>
        <p:spPr>
          <a:xfrm>
            <a:off x="10960100" y="3149600"/>
            <a:ext cx="13944600" cy="9296400"/>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1689100" y="3149600"/>
            <a:ext cx="10223500" cy="9296400"/>
          </a:xfrm>
          <a:prstGeom prst="rect">
            <a:avLst/>
          </a:prstGeom>
        </p:spPr>
        <p:txBody>
          <a:bodyPr/>
          <a:lstStyle>
            <a:lvl1pPr marL="558800" indent="-558800">
              <a:spcBef>
                <a:spcPts val="4500"/>
              </a:spcBef>
              <a:defRPr sz="3800"/>
            </a:lvl1pPr>
            <a:lvl2pPr marL="1117600" indent="-558800">
              <a:spcBef>
                <a:spcPts val="4500"/>
              </a:spcBef>
              <a:defRPr sz="3800"/>
            </a:lvl2pPr>
            <a:lvl3pPr marL="1676400" indent="-558800">
              <a:spcBef>
                <a:spcPts val="4500"/>
              </a:spcBef>
              <a:defRPr sz="3800"/>
            </a:lvl3pPr>
            <a:lvl4pPr marL="2235200" indent="-558800">
              <a:spcBef>
                <a:spcPts val="4500"/>
              </a:spcBef>
              <a:defRPr sz="3800"/>
            </a:lvl4pPr>
            <a:lvl5pPr marL="2794000" indent="-558800">
              <a:spcBef>
                <a:spcPts val="4500"/>
              </a:spcBef>
              <a:defRPr sz="38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1689100" y="1778000"/>
            <a:ext cx="21005800" cy="10160000"/>
          </a:xfrm>
          <a:prstGeom prst="rect">
            <a:avLst/>
          </a:prstGeom>
        </p:spPr>
        <p:txBody>
          <a:bodyPr/>
          <a:lstStyle>
            <a:lvl1pPr>
              <a:defRPr sz="4800"/>
            </a:lvl1pPr>
            <a:lvl2pPr>
              <a:defRPr sz="4800"/>
            </a:lvl2pPr>
            <a:lvl3pPr>
              <a:defRPr sz="4800"/>
            </a:lvl3pPr>
            <a:lvl4pPr>
              <a:defRPr sz="4800"/>
            </a:lvl4pPr>
            <a:lvl5pPr>
              <a:defRPr sz="4800"/>
            </a:lvl5p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532205080_1647x1098.jpg"/>
          <p:cNvSpPr>
            <a:spLocks noGrp="1"/>
          </p:cNvSpPr>
          <p:nvPr>
            <p:ph type="pic" sz="quarter" idx="21"/>
          </p:nvPr>
        </p:nvSpPr>
        <p:spPr>
          <a:xfrm>
            <a:off x="15300325" y="7048500"/>
            <a:ext cx="8324850" cy="5549900"/>
          </a:xfrm>
          <a:prstGeom prst="rect">
            <a:avLst/>
          </a:prstGeom>
        </p:spPr>
        <p:txBody>
          <a:bodyPr lIns="91439" tIns="45719" rIns="91439" bIns="45719" anchor="t">
            <a:noAutofit/>
          </a:bodyPr>
          <a:lstStyle/>
          <a:p>
            <a:endParaRPr/>
          </a:p>
        </p:txBody>
      </p:sp>
      <p:sp>
        <p:nvSpPr>
          <p:cNvPr id="84" name="532204087_1355x1355.jpg"/>
          <p:cNvSpPr>
            <a:spLocks noGrp="1"/>
          </p:cNvSpPr>
          <p:nvPr>
            <p:ph type="pic" sz="quarter" idx="22"/>
          </p:nvPr>
        </p:nvSpPr>
        <p:spPr>
          <a:xfrm>
            <a:off x="15760700" y="863600"/>
            <a:ext cx="7404100" cy="7404100"/>
          </a:xfrm>
          <a:prstGeom prst="rect">
            <a:avLst/>
          </a:prstGeom>
        </p:spPr>
        <p:txBody>
          <a:bodyPr lIns="91439" tIns="45719" rIns="91439" bIns="45719" anchor="t">
            <a:noAutofit/>
          </a:bodyPr>
          <a:lstStyle/>
          <a:p>
            <a:endParaRPr/>
          </a:p>
        </p:txBody>
      </p:sp>
      <p:sp>
        <p:nvSpPr>
          <p:cNvPr id="85" name="532241774_2880x1920.jpg"/>
          <p:cNvSpPr>
            <a:spLocks noGrp="1"/>
          </p:cNvSpPr>
          <p:nvPr>
            <p:ph type="pic" idx="23"/>
          </p:nvPr>
        </p:nvSpPr>
        <p:spPr>
          <a:xfrm>
            <a:off x="-990600" y="1130300"/>
            <a:ext cx="17202150" cy="11468100"/>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Johnny Appleseed"/>
          <p:cNvSpPr txBox="1">
            <a:spLocks noGrp="1"/>
          </p:cNvSpPr>
          <p:nvPr>
            <p:ph type="body" sz="quarter" idx="21"/>
          </p:nvPr>
        </p:nvSpPr>
        <p:spPr>
          <a:xfrm>
            <a:off x="2387600" y="8953500"/>
            <a:ext cx="19621500" cy="585521"/>
          </a:xfrm>
          <a:prstGeom prst="rect">
            <a:avLst/>
          </a:prstGeom>
        </p:spPr>
        <p:txBody>
          <a:bodyPr anchor="t">
            <a:spAutoFit/>
          </a:bodyPr>
          <a:lstStyle>
            <a:lvl1pPr marL="0" indent="0" algn="ctr">
              <a:spcBef>
                <a:spcPts val="0"/>
              </a:spcBef>
              <a:buSzTx/>
              <a:buNone/>
              <a:defRPr sz="3200" i="1"/>
            </a:lvl1pPr>
          </a:lstStyle>
          <a:p>
            <a:r>
              <a:t>–Johnny Appleseed</a:t>
            </a:r>
          </a:p>
        </p:txBody>
      </p:sp>
      <p:sp>
        <p:nvSpPr>
          <p:cNvPr id="94" name="“Type a quote here.”"/>
          <p:cNvSpPr txBox="1">
            <a:spLocks noGrp="1"/>
          </p:cNvSpPr>
          <p:nvPr>
            <p:ph type="body" sz="quarter" idx="22"/>
          </p:nvPr>
        </p:nvSpPr>
        <p:spPr>
          <a:xfrm>
            <a:off x="2387600" y="6076950"/>
            <a:ext cx="19621500" cy="825500"/>
          </a:xfrm>
          <a:prstGeom prst="rect">
            <a:avLst/>
          </a:prstGeom>
        </p:spPr>
        <p:txBody>
          <a:bodyPr>
            <a:spAutoFit/>
          </a:bodyPr>
          <a:lstStyle>
            <a:lvl1pPr marL="0" indent="0" algn="ctr">
              <a:spcBef>
                <a:spcPts val="0"/>
              </a:spcBef>
              <a:buSzTx/>
              <a:buNone/>
              <a:defRPr sz="4800">
                <a:latin typeface="+mn-lt"/>
                <a:ea typeface="+mn-ea"/>
                <a:cs typeface="+mn-cs"/>
                <a:sym typeface="Helvetica Neue Medium"/>
              </a:defRPr>
            </a:lvl1pPr>
          </a:lstStyle>
          <a:p>
            <a:r>
              <a:t>“Type a quote here.” </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532241774_2880x1920.jpg"/>
          <p:cNvSpPr>
            <a:spLocks noGrp="1"/>
          </p:cNvSpPr>
          <p:nvPr>
            <p:ph type="pic" idx="21"/>
          </p:nvPr>
        </p:nvSpPr>
        <p:spPr>
          <a:xfrm>
            <a:off x="-50800" y="-1270000"/>
            <a:ext cx="24485600" cy="16323734"/>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1689100" y="355600"/>
            <a:ext cx="21005800" cy="22860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1689100" y="3149600"/>
            <a:ext cx="21005800" cy="92964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959031" y="13081000"/>
            <a:ext cx="453238" cy="461059"/>
          </a:xfrm>
          <a:prstGeom prst="rect">
            <a:avLst/>
          </a:prstGeom>
          <a:ln w="12700">
            <a:miter lim="400000"/>
          </a:ln>
        </p:spPr>
        <p:txBody>
          <a:bodyPr wrap="none" lIns="50800" tIns="50800" rIns="50800" bIns="50800">
            <a:spAutoFit/>
          </a:bodyPr>
          <a:lstStyle>
            <a:lvl1pPr>
              <a:defRPr sz="2400" b="0">
                <a:latin typeface="Helvetica Neue Light"/>
                <a:ea typeface="Helvetica Neue Light"/>
                <a:cs typeface="Helvetica Neue Light"/>
                <a:sym typeface="Helvetica Neue Light"/>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txStyles>
    <p:title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p:titleStyle>
    <p:body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1pPr>
      <a:lvl2pPr marL="0" marR="0" indent="4572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2pPr>
      <a:lvl3pPr marL="0" marR="0" indent="9144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3pPr>
      <a:lvl4pPr marL="0" marR="0" indent="13716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4pPr>
      <a:lvl5pPr marL="0" marR="0" indent="18288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5pPr>
      <a:lvl6pPr marL="0" marR="0" indent="22860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6pPr>
      <a:lvl7pPr marL="0" marR="0" indent="27432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7pPr>
      <a:lvl8pPr marL="0" marR="0" indent="32004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8pPr>
      <a:lvl9pPr marL="0" marR="0" indent="36576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tif"/><Relationship Id="rId13" Type="http://schemas.openxmlformats.org/officeDocument/2006/relationships/hyperlink" Target="https://www.youtube.com/watch?v=sg-aGFsOk1I" TargetMode="External"/><Relationship Id="rId18" Type="http://schemas.openxmlformats.org/officeDocument/2006/relationships/image" Target="../media/image16.png"/><Relationship Id="rId3" Type="http://schemas.openxmlformats.org/officeDocument/2006/relationships/image" Target="../media/image2.tif"/><Relationship Id="rId7" Type="http://schemas.openxmlformats.org/officeDocument/2006/relationships/image" Target="../media/image6.tif"/><Relationship Id="rId12" Type="http://schemas.openxmlformats.org/officeDocument/2006/relationships/image" Target="../media/image11.tif"/><Relationship Id="rId17" Type="http://schemas.openxmlformats.org/officeDocument/2006/relationships/image" Target="../media/image15.png"/><Relationship Id="rId2" Type="http://schemas.openxmlformats.org/officeDocument/2006/relationships/image" Target="../media/image1.tif"/><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5.tif"/><Relationship Id="rId11" Type="http://schemas.openxmlformats.org/officeDocument/2006/relationships/image" Target="../media/image10.tif"/><Relationship Id="rId5" Type="http://schemas.openxmlformats.org/officeDocument/2006/relationships/image" Target="../media/image4.tif"/><Relationship Id="rId15" Type="http://schemas.openxmlformats.org/officeDocument/2006/relationships/image" Target="../media/image13.png"/><Relationship Id="rId10" Type="http://schemas.openxmlformats.org/officeDocument/2006/relationships/image" Target="../media/image9.tif"/><Relationship Id="rId4" Type="http://schemas.openxmlformats.org/officeDocument/2006/relationships/image" Target="../media/image3.tif"/><Relationship Id="rId9" Type="http://schemas.openxmlformats.org/officeDocument/2006/relationships/image" Target="../media/image8.tif"/><Relationship Id="rId14" Type="http://schemas.openxmlformats.org/officeDocument/2006/relationships/image" Target="../media/image12.jpeg"/></Relationships>
</file>

<file path=ppt/slides/_rels/slide2.xml.rels><?xml version="1.0" encoding="UTF-8" standalone="yes"?>
<Relationships xmlns="http://schemas.openxmlformats.org/package/2006/relationships"><Relationship Id="rId8" Type="http://schemas.openxmlformats.org/officeDocument/2006/relationships/image" Target="../media/image23.tif"/><Relationship Id="rId13" Type="http://schemas.openxmlformats.org/officeDocument/2006/relationships/image" Target="../media/image28.png"/><Relationship Id="rId18" Type="http://schemas.openxmlformats.org/officeDocument/2006/relationships/image" Target="../media/image33.tif"/><Relationship Id="rId26" Type="http://schemas.openxmlformats.org/officeDocument/2006/relationships/image" Target="../media/image41.tif"/><Relationship Id="rId3" Type="http://schemas.openxmlformats.org/officeDocument/2006/relationships/image" Target="../media/image18.tif"/><Relationship Id="rId21" Type="http://schemas.openxmlformats.org/officeDocument/2006/relationships/image" Target="../media/image36.tif"/><Relationship Id="rId7" Type="http://schemas.openxmlformats.org/officeDocument/2006/relationships/image" Target="../media/image22.png"/><Relationship Id="rId12" Type="http://schemas.openxmlformats.org/officeDocument/2006/relationships/image" Target="../media/image27.tif"/><Relationship Id="rId17" Type="http://schemas.openxmlformats.org/officeDocument/2006/relationships/image" Target="../media/image32.tif"/><Relationship Id="rId25" Type="http://schemas.openxmlformats.org/officeDocument/2006/relationships/image" Target="../media/image40.tif"/><Relationship Id="rId2" Type="http://schemas.openxmlformats.org/officeDocument/2006/relationships/image" Target="../media/image17.png"/><Relationship Id="rId16" Type="http://schemas.openxmlformats.org/officeDocument/2006/relationships/image" Target="../media/image31.png"/><Relationship Id="rId20" Type="http://schemas.openxmlformats.org/officeDocument/2006/relationships/image" Target="../media/image35.png"/><Relationship Id="rId1" Type="http://schemas.openxmlformats.org/officeDocument/2006/relationships/slideLayout" Target="../slideLayouts/slideLayout12.xml"/><Relationship Id="rId6" Type="http://schemas.openxmlformats.org/officeDocument/2006/relationships/image" Target="../media/image21.tif"/><Relationship Id="rId11" Type="http://schemas.openxmlformats.org/officeDocument/2006/relationships/image" Target="../media/image26.tif"/><Relationship Id="rId24" Type="http://schemas.openxmlformats.org/officeDocument/2006/relationships/image" Target="../media/image39.tif"/><Relationship Id="rId5" Type="http://schemas.openxmlformats.org/officeDocument/2006/relationships/image" Target="../media/image20.tif"/><Relationship Id="rId15" Type="http://schemas.openxmlformats.org/officeDocument/2006/relationships/image" Target="../media/image30.png"/><Relationship Id="rId23" Type="http://schemas.openxmlformats.org/officeDocument/2006/relationships/image" Target="../media/image38.tif"/><Relationship Id="rId28" Type="http://schemas.openxmlformats.org/officeDocument/2006/relationships/image" Target="../media/image43.tif"/><Relationship Id="rId10" Type="http://schemas.openxmlformats.org/officeDocument/2006/relationships/image" Target="../media/image25.tif"/><Relationship Id="rId19" Type="http://schemas.openxmlformats.org/officeDocument/2006/relationships/image" Target="../media/image34.tif"/><Relationship Id="rId4" Type="http://schemas.openxmlformats.org/officeDocument/2006/relationships/image" Target="../media/image19.tif"/><Relationship Id="rId9" Type="http://schemas.openxmlformats.org/officeDocument/2006/relationships/image" Target="../media/image24.tif"/><Relationship Id="rId14" Type="http://schemas.openxmlformats.org/officeDocument/2006/relationships/image" Target="../media/image29.png"/><Relationship Id="rId22" Type="http://schemas.openxmlformats.org/officeDocument/2006/relationships/image" Target="../media/image37.tif"/><Relationship Id="rId27" Type="http://schemas.openxmlformats.org/officeDocument/2006/relationships/image" Target="../media/image42.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 name="Image" descr="Image"/>
          <p:cNvPicPr>
            <a:picLocks noChangeAspect="1"/>
          </p:cNvPicPr>
          <p:nvPr/>
        </p:nvPicPr>
        <p:blipFill>
          <a:blip r:embed="rId2">
            <a:extLst/>
          </a:blip>
          <a:stretch>
            <a:fillRect/>
          </a:stretch>
        </p:blipFill>
        <p:spPr>
          <a:xfrm>
            <a:off x="755969" y="3223831"/>
            <a:ext cx="1880794" cy="1673907"/>
          </a:xfrm>
          <a:prstGeom prst="rect">
            <a:avLst/>
          </a:prstGeom>
          <a:ln w="12700">
            <a:miter lim="400000"/>
          </a:ln>
        </p:spPr>
      </p:pic>
      <p:sp>
        <p:nvSpPr>
          <p:cNvPr id="120" name="Autumn 1: Knowledge organiser"/>
          <p:cNvSpPr txBox="1"/>
          <p:nvPr/>
        </p:nvSpPr>
        <p:spPr>
          <a:xfrm>
            <a:off x="81576" y="83887"/>
            <a:ext cx="6880861" cy="9194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sz="4000" b="0">
                <a:latin typeface="Noteworthy Bold"/>
                <a:ea typeface="Noteworthy Bold"/>
                <a:cs typeface="Noteworthy Bold"/>
                <a:sym typeface="Noteworthy Bold"/>
              </a:defRPr>
            </a:lvl1pPr>
          </a:lstStyle>
          <a:p>
            <a:r>
              <a:t>Autumn 1: Knowledge organiser </a:t>
            </a:r>
          </a:p>
        </p:txBody>
      </p:sp>
      <p:sp>
        <p:nvSpPr>
          <p:cNvPr id="121" name="Key books this term"/>
          <p:cNvSpPr txBox="1"/>
          <p:nvPr/>
        </p:nvSpPr>
        <p:spPr>
          <a:xfrm>
            <a:off x="294397" y="1127916"/>
            <a:ext cx="3268505" cy="7054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b="0" u="sng">
                <a:solidFill>
                  <a:srgbClr val="5E5E5E"/>
                </a:solidFill>
                <a:latin typeface="Noteworthy Bold"/>
                <a:ea typeface="Noteworthy Bold"/>
                <a:cs typeface="Noteworthy Bold"/>
                <a:sym typeface="Noteworthy Bold"/>
              </a:defRPr>
            </a:lvl1pPr>
          </a:lstStyle>
          <a:p>
            <a:r>
              <a:t>Key books this term</a:t>
            </a:r>
          </a:p>
        </p:txBody>
      </p:sp>
      <p:pic>
        <p:nvPicPr>
          <p:cNvPr id="122" name="Image" descr="Image"/>
          <p:cNvPicPr>
            <a:picLocks noChangeAspect="1"/>
          </p:cNvPicPr>
          <p:nvPr/>
        </p:nvPicPr>
        <p:blipFill>
          <a:blip r:embed="rId3">
            <a:extLst/>
          </a:blip>
          <a:srcRect b="7849"/>
          <a:stretch>
            <a:fillRect/>
          </a:stretch>
        </p:blipFill>
        <p:spPr>
          <a:xfrm>
            <a:off x="1879775" y="1957951"/>
            <a:ext cx="1560294" cy="1434936"/>
          </a:xfrm>
          <a:prstGeom prst="rect">
            <a:avLst/>
          </a:prstGeom>
          <a:ln w="12700">
            <a:miter lim="400000"/>
          </a:ln>
        </p:spPr>
      </p:pic>
      <p:pic>
        <p:nvPicPr>
          <p:cNvPr id="123" name="Image" descr="Image"/>
          <p:cNvPicPr>
            <a:picLocks noChangeAspect="1"/>
          </p:cNvPicPr>
          <p:nvPr/>
        </p:nvPicPr>
        <p:blipFill>
          <a:blip r:embed="rId4">
            <a:extLst/>
          </a:blip>
          <a:stretch>
            <a:fillRect/>
          </a:stretch>
        </p:blipFill>
        <p:spPr>
          <a:xfrm>
            <a:off x="315879" y="1957951"/>
            <a:ext cx="1432231" cy="1435101"/>
          </a:xfrm>
          <a:prstGeom prst="rect">
            <a:avLst/>
          </a:prstGeom>
          <a:ln w="12700">
            <a:miter lim="400000"/>
          </a:ln>
        </p:spPr>
      </p:pic>
      <p:sp>
        <p:nvSpPr>
          <p:cNvPr id="124" name="Starting school &amp; all about me- week 1-2"/>
          <p:cNvSpPr/>
          <p:nvPr/>
        </p:nvSpPr>
        <p:spPr>
          <a:xfrm>
            <a:off x="57098" y="4808137"/>
            <a:ext cx="3905380" cy="1178867"/>
          </a:xfrm>
          <a:prstGeom prst="rightArrow">
            <a:avLst>
              <a:gd name="adj1" fmla="val 32000"/>
              <a:gd name="adj2" fmla="val 63220"/>
            </a:avLst>
          </a:prstGeom>
          <a:solidFill>
            <a:srgbClr val="F4DDD7"/>
          </a:solidFill>
          <a:ln w="127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lvl1pPr>
              <a:defRPr sz="1500" b="0">
                <a:latin typeface="Noteworthy Light"/>
                <a:ea typeface="Noteworthy Light"/>
                <a:cs typeface="Noteworthy Light"/>
                <a:sym typeface="Noteworthy Light"/>
              </a:defRPr>
            </a:lvl1pPr>
          </a:lstStyle>
          <a:p>
            <a:r>
              <a:rPr dirty="0"/>
              <a:t>Starting school &amp; all about me-</a:t>
            </a:r>
          </a:p>
        </p:txBody>
      </p:sp>
      <p:pic>
        <p:nvPicPr>
          <p:cNvPr id="125" name="Image" descr="Image"/>
          <p:cNvPicPr>
            <a:picLocks noChangeAspect="1"/>
          </p:cNvPicPr>
          <p:nvPr/>
        </p:nvPicPr>
        <p:blipFill>
          <a:blip r:embed="rId5">
            <a:extLst/>
          </a:blip>
          <a:stretch>
            <a:fillRect/>
          </a:stretch>
        </p:blipFill>
        <p:spPr>
          <a:xfrm>
            <a:off x="4611884" y="3033742"/>
            <a:ext cx="1560117" cy="2054085"/>
          </a:xfrm>
          <a:prstGeom prst="rect">
            <a:avLst/>
          </a:prstGeom>
          <a:ln w="12700">
            <a:miter lim="400000"/>
          </a:ln>
        </p:spPr>
      </p:pic>
      <p:pic>
        <p:nvPicPr>
          <p:cNvPr id="126" name="Image" descr="Image"/>
          <p:cNvPicPr>
            <a:picLocks noChangeAspect="1"/>
          </p:cNvPicPr>
          <p:nvPr/>
        </p:nvPicPr>
        <p:blipFill>
          <a:blip r:embed="rId6">
            <a:extLst/>
          </a:blip>
          <a:stretch>
            <a:fillRect/>
          </a:stretch>
        </p:blipFill>
        <p:spPr>
          <a:xfrm>
            <a:off x="4557061" y="1134092"/>
            <a:ext cx="1880794" cy="1884563"/>
          </a:xfrm>
          <a:prstGeom prst="rect">
            <a:avLst/>
          </a:prstGeom>
          <a:ln w="12700">
            <a:miter lim="400000"/>
          </a:ln>
        </p:spPr>
      </p:pic>
      <p:pic>
        <p:nvPicPr>
          <p:cNvPr id="127" name="Image" descr="Image"/>
          <p:cNvPicPr>
            <a:picLocks noChangeAspect="1"/>
          </p:cNvPicPr>
          <p:nvPr/>
        </p:nvPicPr>
        <p:blipFill>
          <a:blip r:embed="rId7">
            <a:extLst/>
          </a:blip>
          <a:stretch>
            <a:fillRect/>
          </a:stretch>
        </p:blipFill>
        <p:spPr>
          <a:xfrm>
            <a:off x="6896659" y="751180"/>
            <a:ext cx="1560117" cy="1891642"/>
          </a:xfrm>
          <a:prstGeom prst="rect">
            <a:avLst/>
          </a:prstGeom>
          <a:ln w="12700">
            <a:miter lim="400000"/>
          </a:ln>
        </p:spPr>
      </p:pic>
      <p:pic>
        <p:nvPicPr>
          <p:cNvPr id="128" name="Image" descr="Image"/>
          <p:cNvPicPr>
            <a:picLocks noChangeAspect="1"/>
          </p:cNvPicPr>
          <p:nvPr/>
        </p:nvPicPr>
        <p:blipFill>
          <a:blip r:embed="rId8">
            <a:extLst/>
          </a:blip>
          <a:stretch>
            <a:fillRect/>
          </a:stretch>
        </p:blipFill>
        <p:spPr>
          <a:xfrm>
            <a:off x="6479279" y="2730899"/>
            <a:ext cx="1515165" cy="2054532"/>
          </a:xfrm>
          <a:prstGeom prst="rect">
            <a:avLst/>
          </a:prstGeom>
          <a:ln w="12700">
            <a:miter lim="400000"/>
          </a:ln>
        </p:spPr>
      </p:pic>
      <p:sp>
        <p:nvSpPr>
          <p:cNvPr id="129" name="All about me: Growing and Families- week 3-4"/>
          <p:cNvSpPr/>
          <p:nvPr/>
        </p:nvSpPr>
        <p:spPr>
          <a:xfrm>
            <a:off x="4954854" y="4727654"/>
            <a:ext cx="4437362" cy="1455884"/>
          </a:xfrm>
          <a:prstGeom prst="rightArrow">
            <a:avLst>
              <a:gd name="adj1" fmla="val 32000"/>
              <a:gd name="adj2" fmla="val 51191"/>
            </a:avLst>
          </a:prstGeom>
          <a:solidFill>
            <a:srgbClr val="F4DDD7"/>
          </a:solidFill>
          <a:ln w="127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lvl1pPr>
              <a:defRPr sz="1500" b="0">
                <a:latin typeface="Noteworthy Light"/>
                <a:ea typeface="Noteworthy Light"/>
                <a:cs typeface="Noteworthy Light"/>
                <a:sym typeface="Noteworthy Light"/>
              </a:defRPr>
            </a:lvl1pPr>
          </a:lstStyle>
          <a:p>
            <a:r>
              <a:rPr dirty="0"/>
              <a:t>    All about me: Growing and Families</a:t>
            </a:r>
            <a:r>
              <a:rPr lang="en-GB" dirty="0"/>
              <a:t> </a:t>
            </a:r>
            <a:endParaRPr dirty="0"/>
          </a:p>
        </p:txBody>
      </p:sp>
      <p:pic>
        <p:nvPicPr>
          <p:cNvPr id="130" name="Image" descr="Image"/>
          <p:cNvPicPr>
            <a:picLocks noChangeAspect="1"/>
          </p:cNvPicPr>
          <p:nvPr/>
        </p:nvPicPr>
        <p:blipFill>
          <a:blip r:embed="rId9">
            <a:extLst/>
          </a:blip>
          <a:stretch>
            <a:fillRect/>
          </a:stretch>
        </p:blipFill>
        <p:spPr>
          <a:xfrm>
            <a:off x="11137900" y="-131939"/>
            <a:ext cx="2108200" cy="2781301"/>
          </a:xfrm>
          <a:prstGeom prst="rect">
            <a:avLst/>
          </a:prstGeom>
          <a:ln w="12700">
            <a:miter lim="400000"/>
          </a:ln>
        </p:spPr>
      </p:pic>
      <p:sp>
        <p:nvSpPr>
          <p:cNvPr id="131" name="Rainbow week- week 5"/>
          <p:cNvSpPr/>
          <p:nvPr/>
        </p:nvSpPr>
        <p:spPr>
          <a:xfrm>
            <a:off x="9958055" y="4758682"/>
            <a:ext cx="3339400" cy="1277777"/>
          </a:xfrm>
          <a:prstGeom prst="rightArrow">
            <a:avLst>
              <a:gd name="adj1" fmla="val 34805"/>
              <a:gd name="adj2" fmla="val 50657"/>
            </a:avLst>
          </a:prstGeom>
          <a:solidFill>
            <a:srgbClr val="F4DDD7"/>
          </a:solidFill>
          <a:ln w="127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lvl1pPr>
              <a:defRPr sz="1500" b="0">
                <a:latin typeface="Noteworthy Light"/>
                <a:ea typeface="Noteworthy Light"/>
                <a:cs typeface="Noteworthy Light"/>
                <a:sym typeface="Noteworthy Light"/>
              </a:defRPr>
            </a:lvl1pPr>
          </a:lstStyle>
          <a:p>
            <a:r>
              <a:rPr lang="en-GB" dirty="0"/>
              <a:t>Colour mixing and Rainbows</a:t>
            </a:r>
          </a:p>
          <a:p>
            <a:r>
              <a:rPr lang="en-GB" dirty="0"/>
              <a:t>Jackson Pollock </a:t>
            </a:r>
            <a:endParaRPr dirty="0"/>
          </a:p>
        </p:txBody>
      </p:sp>
      <p:pic>
        <p:nvPicPr>
          <p:cNvPr id="132" name="Image" descr="Image"/>
          <p:cNvPicPr>
            <a:picLocks noChangeAspect="1"/>
          </p:cNvPicPr>
          <p:nvPr/>
        </p:nvPicPr>
        <p:blipFill>
          <a:blip r:embed="rId10">
            <a:extLst/>
          </a:blip>
          <a:stretch>
            <a:fillRect/>
          </a:stretch>
        </p:blipFill>
        <p:spPr>
          <a:xfrm>
            <a:off x="8818369" y="2639541"/>
            <a:ext cx="2356254" cy="1891642"/>
          </a:xfrm>
          <a:prstGeom prst="rect">
            <a:avLst/>
          </a:prstGeom>
          <a:ln w="12700">
            <a:miter lim="400000"/>
          </a:ln>
        </p:spPr>
      </p:pic>
      <p:pic>
        <p:nvPicPr>
          <p:cNvPr id="133" name="Image" descr="Image"/>
          <p:cNvPicPr>
            <a:picLocks noChangeAspect="1"/>
          </p:cNvPicPr>
          <p:nvPr/>
        </p:nvPicPr>
        <p:blipFill>
          <a:blip r:embed="rId11">
            <a:extLst/>
          </a:blip>
          <a:stretch>
            <a:fillRect/>
          </a:stretch>
        </p:blipFill>
        <p:spPr>
          <a:xfrm>
            <a:off x="11138883" y="2531261"/>
            <a:ext cx="2108201" cy="2108201"/>
          </a:xfrm>
          <a:prstGeom prst="rect">
            <a:avLst/>
          </a:prstGeom>
          <a:ln w="12700">
            <a:miter lim="400000"/>
          </a:ln>
        </p:spPr>
      </p:pic>
      <p:pic>
        <p:nvPicPr>
          <p:cNvPr id="134" name="Image" descr="Image"/>
          <p:cNvPicPr>
            <a:picLocks noChangeAspect="1"/>
          </p:cNvPicPr>
          <p:nvPr/>
        </p:nvPicPr>
        <p:blipFill>
          <a:blip r:embed="rId12">
            <a:extLst/>
          </a:blip>
          <a:stretch>
            <a:fillRect/>
          </a:stretch>
        </p:blipFill>
        <p:spPr>
          <a:xfrm>
            <a:off x="9246806" y="453617"/>
            <a:ext cx="1832244" cy="2054085"/>
          </a:xfrm>
          <a:prstGeom prst="rect">
            <a:avLst/>
          </a:prstGeom>
          <a:ln w="12700">
            <a:miter lim="400000"/>
          </a:ln>
        </p:spPr>
      </p:pic>
      <p:sp>
        <p:nvSpPr>
          <p:cNvPr id="135" name="Autumn- week 7"/>
          <p:cNvSpPr/>
          <p:nvPr/>
        </p:nvSpPr>
        <p:spPr>
          <a:xfrm>
            <a:off x="20307521" y="4536552"/>
            <a:ext cx="3339400" cy="1277778"/>
          </a:xfrm>
          <a:prstGeom prst="rightArrow">
            <a:avLst>
              <a:gd name="adj1" fmla="val 34805"/>
              <a:gd name="adj2" fmla="val 50657"/>
            </a:avLst>
          </a:prstGeom>
          <a:solidFill>
            <a:srgbClr val="F4DDD7"/>
          </a:solidFill>
          <a:ln w="127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lvl1pPr>
              <a:defRPr sz="1500" b="0">
                <a:latin typeface="Noteworthy Light"/>
                <a:ea typeface="Noteworthy Light"/>
                <a:cs typeface="Noteworthy Light"/>
                <a:sym typeface="Noteworthy Light"/>
              </a:defRPr>
            </a:lvl1pPr>
          </a:lstStyle>
          <a:p>
            <a:r>
              <a:rPr lang="en-GB" dirty="0"/>
              <a:t>Autumn Week </a:t>
            </a:r>
            <a:endParaRPr dirty="0"/>
          </a:p>
        </p:txBody>
      </p:sp>
      <p:sp>
        <p:nvSpPr>
          <p:cNvPr id="141" name="Down on the farm - week 6"/>
          <p:cNvSpPr/>
          <p:nvPr/>
        </p:nvSpPr>
        <p:spPr>
          <a:xfrm>
            <a:off x="15132789" y="4536552"/>
            <a:ext cx="3339400" cy="1277778"/>
          </a:xfrm>
          <a:prstGeom prst="rightArrow">
            <a:avLst>
              <a:gd name="adj1" fmla="val 34805"/>
              <a:gd name="adj2" fmla="val 50657"/>
            </a:avLst>
          </a:prstGeom>
          <a:solidFill>
            <a:srgbClr val="F4DDD7"/>
          </a:solidFill>
          <a:ln w="127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lvl1pPr>
              <a:defRPr sz="1500" b="0">
                <a:latin typeface="Noteworthy Light"/>
                <a:ea typeface="Noteworthy Light"/>
                <a:cs typeface="Noteworthy Light"/>
                <a:sym typeface="Noteworthy Light"/>
              </a:defRPr>
            </a:lvl1pPr>
          </a:lstStyle>
          <a:p>
            <a:r>
              <a:rPr lang="en-GB" dirty="0"/>
              <a:t>The Dot </a:t>
            </a:r>
            <a:endParaRPr dirty="0"/>
          </a:p>
        </p:txBody>
      </p:sp>
      <p:sp>
        <p:nvSpPr>
          <p:cNvPr id="145" name="Key Vocabulary:…"/>
          <p:cNvSpPr/>
          <p:nvPr/>
        </p:nvSpPr>
        <p:spPr>
          <a:xfrm>
            <a:off x="4657658" y="5731271"/>
            <a:ext cx="3955654" cy="7338220"/>
          </a:xfrm>
          <a:custGeom>
            <a:avLst/>
            <a:gdLst/>
            <a:ahLst/>
            <a:cxnLst>
              <a:cxn ang="0">
                <a:pos x="wd2" y="hd2"/>
              </a:cxn>
              <a:cxn ang="5400000">
                <a:pos x="wd2" y="hd2"/>
              </a:cxn>
              <a:cxn ang="10800000">
                <a:pos x="wd2" y="hd2"/>
              </a:cxn>
              <a:cxn ang="16200000">
                <a:pos x="wd2" y="hd2"/>
              </a:cxn>
            </a:cxnLst>
            <a:rect l="0" t="0" r="r" b="b"/>
            <a:pathLst>
              <a:path w="21600" h="21600" extrusionOk="0">
                <a:moveTo>
                  <a:pt x="3233" y="0"/>
                </a:moveTo>
                <a:lnTo>
                  <a:pt x="2174" y="2489"/>
                </a:lnTo>
                <a:cubicBezTo>
                  <a:pt x="968" y="2510"/>
                  <a:pt x="0" y="3040"/>
                  <a:pt x="0" y="3695"/>
                </a:cubicBezTo>
                <a:lnTo>
                  <a:pt x="0" y="20391"/>
                </a:lnTo>
                <a:cubicBezTo>
                  <a:pt x="0" y="21059"/>
                  <a:pt x="1004" y="21600"/>
                  <a:pt x="2243" y="21600"/>
                </a:cubicBezTo>
                <a:lnTo>
                  <a:pt x="19357" y="21600"/>
                </a:lnTo>
                <a:cubicBezTo>
                  <a:pt x="20596" y="21600"/>
                  <a:pt x="21600" y="21059"/>
                  <a:pt x="21600" y="20391"/>
                </a:cubicBezTo>
                <a:lnTo>
                  <a:pt x="21600" y="3695"/>
                </a:lnTo>
                <a:cubicBezTo>
                  <a:pt x="21600" y="3027"/>
                  <a:pt x="20596" y="2486"/>
                  <a:pt x="19357" y="2486"/>
                </a:cubicBezTo>
                <a:lnTo>
                  <a:pt x="4291" y="2486"/>
                </a:lnTo>
                <a:lnTo>
                  <a:pt x="3233" y="0"/>
                </a:lnTo>
                <a:close/>
              </a:path>
            </a:pathLst>
          </a:cu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3200" b="0">
                <a:latin typeface="Noteworthy Light"/>
                <a:ea typeface="Noteworthy Light"/>
                <a:cs typeface="Noteworthy Light"/>
                <a:sym typeface="Noteworthy Light"/>
              </a:defRPr>
            </a:pPr>
            <a:r>
              <a:t>Key Vocabulary: </a:t>
            </a:r>
          </a:p>
          <a:p>
            <a:pPr marL="185208" indent="-185208" algn="l">
              <a:buSzPct val="125000"/>
              <a:buChar char="-"/>
              <a:defRPr sz="2800" b="0">
                <a:latin typeface="Noteworthy Light"/>
                <a:ea typeface="Noteworthy Light"/>
                <a:cs typeface="Noteworthy Light"/>
                <a:sym typeface="Noteworthy Light"/>
              </a:defRPr>
            </a:pPr>
            <a:r>
              <a:rPr sz="1400">
                <a:solidFill>
                  <a:schemeClr val="accent5">
                    <a:hueOff val="-82419"/>
                    <a:satOff val="-9513"/>
                    <a:lumOff val="-16343"/>
                  </a:schemeClr>
                </a:solidFill>
              </a:rPr>
              <a:t>Family</a:t>
            </a:r>
            <a:r>
              <a:rPr sz="1400"/>
              <a:t>: People you live with and care for you. </a:t>
            </a:r>
          </a:p>
          <a:p>
            <a:pPr marL="185208" indent="-185208" algn="l">
              <a:buSzPct val="125000"/>
              <a:buChar char="-"/>
              <a:defRPr sz="2800" b="0">
                <a:latin typeface="Noteworthy Light"/>
                <a:ea typeface="Noteworthy Light"/>
                <a:cs typeface="Noteworthy Light"/>
                <a:sym typeface="Noteworthy Light"/>
              </a:defRPr>
            </a:pPr>
            <a:r>
              <a:rPr sz="1400">
                <a:solidFill>
                  <a:schemeClr val="accent5">
                    <a:hueOff val="-82419"/>
                    <a:satOff val="-9513"/>
                    <a:lumOff val="-16343"/>
                  </a:schemeClr>
                </a:solidFill>
              </a:rPr>
              <a:t>Family tree: </a:t>
            </a:r>
            <a:r>
              <a:rPr sz="1400"/>
              <a:t>A diagram that shows all of your family.</a:t>
            </a:r>
          </a:p>
          <a:p>
            <a:pPr marL="185208" indent="-185208" algn="l">
              <a:buSzPct val="125000"/>
              <a:buChar char="-"/>
              <a:defRPr sz="2800" b="0">
                <a:latin typeface="Noteworthy Light"/>
                <a:ea typeface="Noteworthy Light"/>
                <a:cs typeface="Noteworthy Light"/>
                <a:sym typeface="Noteworthy Light"/>
              </a:defRPr>
            </a:pPr>
            <a:r>
              <a:rPr sz="1400">
                <a:solidFill>
                  <a:schemeClr val="accent5">
                    <a:hueOff val="-82419"/>
                    <a:satOff val="-9513"/>
                    <a:lumOff val="-16343"/>
                  </a:schemeClr>
                </a:solidFill>
              </a:rPr>
              <a:t>Skeleton: </a:t>
            </a:r>
            <a:r>
              <a:rPr sz="1400"/>
              <a:t>Skeletons keep us upright.</a:t>
            </a:r>
          </a:p>
          <a:p>
            <a:pPr marL="185208" indent="-185208" algn="l">
              <a:buSzPct val="125000"/>
              <a:buChar char="-"/>
              <a:defRPr sz="2800" b="0">
                <a:latin typeface="Noteworthy Light"/>
                <a:ea typeface="Noteworthy Light"/>
                <a:cs typeface="Noteworthy Light"/>
                <a:sym typeface="Noteworthy Light"/>
              </a:defRPr>
            </a:pPr>
            <a:r>
              <a:rPr sz="1400">
                <a:solidFill>
                  <a:schemeClr val="accent5">
                    <a:hueOff val="-82419"/>
                    <a:satOff val="-9513"/>
                    <a:lumOff val="-16343"/>
                  </a:schemeClr>
                </a:solidFill>
              </a:rPr>
              <a:t>Body parts</a:t>
            </a:r>
            <a:r>
              <a:rPr sz="1400"/>
              <a:t>: Hip, neck, shoulder, shin, leg, ankle, arm, elbow etc. </a:t>
            </a:r>
          </a:p>
          <a:p>
            <a:pPr marL="185208" indent="-185208" algn="l">
              <a:buSzPct val="125000"/>
              <a:buChar char="-"/>
              <a:defRPr sz="2800" b="0">
                <a:latin typeface="Noteworthy Light"/>
                <a:ea typeface="Noteworthy Light"/>
                <a:cs typeface="Noteworthy Light"/>
                <a:sym typeface="Noteworthy Light"/>
              </a:defRPr>
            </a:pPr>
            <a:r>
              <a:rPr sz="1400"/>
              <a:t>Muscles: Our muscles allow us to move </a:t>
            </a:r>
          </a:p>
          <a:p>
            <a:pPr marL="185208" indent="-185208" algn="l">
              <a:buSzPct val="125000"/>
              <a:buChar char="-"/>
              <a:defRPr sz="2800" b="0">
                <a:latin typeface="Noteworthy Light"/>
                <a:ea typeface="Noteworthy Light"/>
                <a:cs typeface="Noteworthy Light"/>
                <a:sym typeface="Noteworthy Light"/>
              </a:defRPr>
            </a:pPr>
            <a:r>
              <a:rPr sz="1400">
                <a:solidFill>
                  <a:schemeClr val="accent5">
                    <a:hueOff val="-82419"/>
                    <a:satOff val="-9513"/>
                    <a:lumOff val="-16343"/>
                  </a:schemeClr>
                </a:solidFill>
              </a:rPr>
              <a:t>Bones</a:t>
            </a:r>
            <a:r>
              <a:rPr sz="1400"/>
              <a:t>: Bones make up our skeleton, such as: a skull, spine (back bone), hip bone (pelvis), leg bone etc.</a:t>
            </a:r>
          </a:p>
          <a:p>
            <a:pPr>
              <a:defRPr sz="3200" b="0">
                <a:latin typeface="Noteworthy Light"/>
                <a:ea typeface="Noteworthy Light"/>
                <a:cs typeface="Noteworthy Light"/>
                <a:sym typeface="Noteworthy Light"/>
              </a:defRPr>
            </a:pPr>
            <a:r>
              <a:t>Key Questions?</a:t>
            </a:r>
          </a:p>
          <a:p>
            <a:pPr marL="185208" indent="-185208" algn="l">
              <a:buSzPct val="125000"/>
              <a:buChar char="-"/>
              <a:defRPr sz="2800" b="0">
                <a:latin typeface="Noteworthy Light"/>
                <a:ea typeface="Noteworthy Light"/>
                <a:cs typeface="Noteworthy Light"/>
                <a:sym typeface="Noteworthy Light"/>
              </a:defRPr>
            </a:pPr>
            <a:r>
              <a:rPr sz="1400"/>
              <a:t>What is a family? </a:t>
            </a:r>
          </a:p>
          <a:p>
            <a:pPr marL="185208" indent="-185208" algn="l">
              <a:buSzPct val="125000"/>
              <a:buChar char="-"/>
              <a:defRPr sz="2800" b="0">
                <a:latin typeface="Noteworthy Light"/>
                <a:ea typeface="Noteworthy Light"/>
                <a:cs typeface="Noteworthy Light"/>
                <a:sym typeface="Noteworthy Light"/>
              </a:defRPr>
            </a:pPr>
            <a:r>
              <a:rPr sz="1400"/>
              <a:t>Who is in our families?</a:t>
            </a:r>
          </a:p>
          <a:p>
            <a:pPr marL="185208" indent="-185208" algn="l">
              <a:buSzPct val="125000"/>
              <a:buChar char="-"/>
              <a:defRPr sz="2800" b="0">
                <a:latin typeface="Noteworthy Light"/>
                <a:ea typeface="Noteworthy Light"/>
                <a:cs typeface="Noteworthy Light"/>
                <a:sym typeface="Noteworthy Light"/>
              </a:defRPr>
            </a:pPr>
            <a:r>
              <a:rPr sz="1400"/>
              <a:t>What different types of families are there?</a:t>
            </a:r>
          </a:p>
          <a:p>
            <a:pPr marL="185208" indent="-185208" algn="l">
              <a:buSzPct val="125000"/>
              <a:buChar char="-"/>
              <a:defRPr sz="2800" b="0">
                <a:latin typeface="Noteworthy Light"/>
                <a:ea typeface="Noteworthy Light"/>
                <a:cs typeface="Noteworthy Light"/>
                <a:sym typeface="Noteworthy Light"/>
              </a:defRPr>
            </a:pPr>
            <a:r>
              <a:rPr sz="1400"/>
              <a:t>What is a family tree? </a:t>
            </a:r>
          </a:p>
          <a:p>
            <a:pPr marL="185208" indent="-185208" algn="l">
              <a:buSzPct val="125000"/>
              <a:buChar char="-"/>
              <a:defRPr sz="2800" b="0">
                <a:latin typeface="Noteworthy Light"/>
                <a:ea typeface="Noteworthy Light"/>
                <a:cs typeface="Noteworthy Light"/>
                <a:sym typeface="Noteworthy Light"/>
              </a:defRPr>
            </a:pPr>
            <a:r>
              <a:rPr sz="1400"/>
              <a:t>What makes up our bodies?</a:t>
            </a:r>
          </a:p>
          <a:p>
            <a:pPr marL="185208" indent="-185208" algn="l">
              <a:buSzPct val="125000"/>
              <a:buChar char="-"/>
              <a:defRPr sz="2800" b="0">
                <a:latin typeface="Noteworthy Light"/>
                <a:ea typeface="Noteworthy Light"/>
                <a:cs typeface="Noteworthy Light"/>
                <a:sym typeface="Noteworthy Light"/>
              </a:defRPr>
            </a:pPr>
            <a:r>
              <a:rPr sz="1400"/>
              <a:t>What changes are there from when I was a baby and now i’m in school?</a:t>
            </a:r>
          </a:p>
          <a:p>
            <a:pPr marL="185208" indent="-185208" algn="l">
              <a:buSzPct val="125000"/>
              <a:buChar char="-"/>
              <a:defRPr sz="2800" b="0">
                <a:latin typeface="Noteworthy Light"/>
                <a:ea typeface="Noteworthy Light"/>
                <a:cs typeface="Noteworthy Light"/>
                <a:sym typeface="Noteworthy Light"/>
              </a:defRPr>
            </a:pPr>
            <a:r>
              <a:rPr sz="1400"/>
              <a:t>What are different parts of the body? </a:t>
            </a:r>
          </a:p>
          <a:p>
            <a:pPr marL="185208" indent="-185208" algn="l">
              <a:buSzPct val="125000"/>
              <a:buChar char="-"/>
              <a:defRPr sz="2800" b="0">
                <a:latin typeface="Noteworthy Light"/>
                <a:ea typeface="Noteworthy Light"/>
                <a:cs typeface="Noteworthy Light"/>
                <a:sym typeface="Noteworthy Light"/>
              </a:defRPr>
            </a:pPr>
            <a:r>
              <a:rPr sz="1400"/>
              <a:t>What will I look like when i’m bigger?</a:t>
            </a:r>
          </a:p>
          <a:p>
            <a:pPr marL="185208" indent="-185208" algn="l">
              <a:buSzPct val="125000"/>
              <a:buChar char="-"/>
              <a:defRPr sz="2800" b="0">
                <a:latin typeface="Noteworthy Light"/>
                <a:ea typeface="Noteworthy Light"/>
                <a:cs typeface="Noteworthy Light"/>
                <a:sym typeface="Noteworthy Light"/>
              </a:defRPr>
            </a:pPr>
            <a:r>
              <a:rPr sz="1400"/>
              <a:t>Who lives in my house?</a:t>
            </a:r>
          </a:p>
        </p:txBody>
      </p:sp>
      <p:sp>
        <p:nvSpPr>
          <p:cNvPr id="146" name="Key Vocabulary:…"/>
          <p:cNvSpPr/>
          <p:nvPr/>
        </p:nvSpPr>
        <p:spPr>
          <a:xfrm>
            <a:off x="9538006" y="5742384"/>
            <a:ext cx="3955654" cy="7315995"/>
          </a:xfrm>
          <a:custGeom>
            <a:avLst/>
            <a:gdLst/>
            <a:ahLst/>
            <a:cxnLst>
              <a:cxn ang="0">
                <a:pos x="wd2" y="hd2"/>
              </a:cxn>
              <a:cxn ang="5400000">
                <a:pos x="wd2" y="hd2"/>
              </a:cxn>
              <a:cxn ang="10800000">
                <a:pos x="wd2" y="hd2"/>
              </a:cxn>
              <a:cxn ang="16200000">
                <a:pos x="wd2" y="hd2"/>
              </a:cxn>
            </a:cxnLst>
            <a:rect l="0" t="0" r="r" b="b"/>
            <a:pathLst>
              <a:path w="21600" h="21600" extrusionOk="0">
                <a:moveTo>
                  <a:pt x="3233" y="0"/>
                </a:moveTo>
                <a:lnTo>
                  <a:pt x="2174" y="2497"/>
                </a:lnTo>
                <a:cubicBezTo>
                  <a:pt x="968" y="2517"/>
                  <a:pt x="0" y="3049"/>
                  <a:pt x="0" y="3706"/>
                </a:cubicBezTo>
                <a:lnTo>
                  <a:pt x="0" y="20387"/>
                </a:lnTo>
                <a:cubicBezTo>
                  <a:pt x="0" y="21057"/>
                  <a:pt x="1004" y="21600"/>
                  <a:pt x="2243" y="21600"/>
                </a:cubicBezTo>
                <a:lnTo>
                  <a:pt x="19357" y="21600"/>
                </a:lnTo>
                <a:cubicBezTo>
                  <a:pt x="20596" y="21600"/>
                  <a:pt x="21600" y="21057"/>
                  <a:pt x="21600" y="20387"/>
                </a:cubicBezTo>
                <a:lnTo>
                  <a:pt x="21600" y="3706"/>
                </a:lnTo>
                <a:cubicBezTo>
                  <a:pt x="21600" y="3036"/>
                  <a:pt x="20596" y="2493"/>
                  <a:pt x="19357" y="2493"/>
                </a:cubicBezTo>
                <a:lnTo>
                  <a:pt x="4291" y="2493"/>
                </a:lnTo>
                <a:lnTo>
                  <a:pt x="3233" y="0"/>
                </a:lnTo>
                <a:close/>
              </a:path>
            </a:pathLst>
          </a:cu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3200" b="0">
                <a:latin typeface="Noteworthy Light"/>
                <a:ea typeface="Noteworthy Light"/>
                <a:cs typeface="Noteworthy Light"/>
                <a:sym typeface="Noteworthy Light"/>
              </a:defRPr>
            </a:pPr>
            <a:r>
              <a:rPr dirty="0"/>
              <a:t>Key Vocabulary:</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err="1"/>
              <a:t>Colours</a:t>
            </a:r>
            <a:r>
              <a:rPr dirty="0"/>
              <a:t>:</a:t>
            </a:r>
            <a:r>
              <a:rPr dirty="0">
                <a:solidFill>
                  <a:srgbClr val="000000"/>
                </a:solidFill>
              </a:rPr>
              <a:t> Red, orange, yellow, green, blue, indigo and violet- The order and the exploration of </a:t>
            </a:r>
            <a:r>
              <a:rPr dirty="0" err="1">
                <a:solidFill>
                  <a:srgbClr val="000000"/>
                </a:solidFill>
              </a:rPr>
              <a:t>colour</a:t>
            </a:r>
            <a:r>
              <a:rPr dirty="0">
                <a:solidFill>
                  <a:srgbClr val="000000"/>
                </a:solidFill>
              </a:rPr>
              <a:t>.</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Rainbow charts:</a:t>
            </a:r>
            <a:r>
              <a:rPr dirty="0">
                <a:solidFill>
                  <a:srgbClr val="000000"/>
                </a:solidFill>
              </a:rPr>
              <a:t> A reward system for the children in reception to earn stickers on different </a:t>
            </a:r>
            <a:r>
              <a:rPr dirty="0" err="1">
                <a:solidFill>
                  <a:srgbClr val="000000"/>
                </a:solidFill>
              </a:rPr>
              <a:t>coloured</a:t>
            </a:r>
            <a:r>
              <a:rPr dirty="0">
                <a:solidFill>
                  <a:srgbClr val="000000"/>
                </a:solidFill>
              </a:rPr>
              <a:t> charts earning certificates upon completion.</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err="1"/>
              <a:t>Colour</a:t>
            </a:r>
            <a:r>
              <a:rPr dirty="0"/>
              <a:t> mixing: </a:t>
            </a:r>
            <a:r>
              <a:rPr dirty="0">
                <a:solidFill>
                  <a:srgbClr val="000000"/>
                </a:solidFill>
              </a:rPr>
              <a:t>The process of mixing two or more </a:t>
            </a:r>
            <a:r>
              <a:rPr dirty="0" err="1">
                <a:solidFill>
                  <a:srgbClr val="000000"/>
                </a:solidFill>
              </a:rPr>
              <a:t>colours</a:t>
            </a:r>
            <a:r>
              <a:rPr dirty="0">
                <a:solidFill>
                  <a:srgbClr val="000000"/>
                </a:solidFill>
              </a:rPr>
              <a:t> to see what </a:t>
            </a:r>
            <a:r>
              <a:rPr dirty="0" err="1">
                <a:solidFill>
                  <a:srgbClr val="000000"/>
                </a:solidFill>
              </a:rPr>
              <a:t>colour</a:t>
            </a:r>
            <a:r>
              <a:rPr dirty="0">
                <a:solidFill>
                  <a:srgbClr val="000000"/>
                </a:solidFill>
              </a:rPr>
              <a:t> you can create. </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Primary </a:t>
            </a:r>
            <a:r>
              <a:rPr dirty="0" err="1"/>
              <a:t>colours</a:t>
            </a:r>
            <a:r>
              <a:rPr dirty="0"/>
              <a:t>: </a:t>
            </a:r>
            <a:r>
              <a:rPr dirty="0">
                <a:solidFill>
                  <a:srgbClr val="000000"/>
                </a:solidFill>
              </a:rPr>
              <a:t>Red, Yellow, Blue.</a:t>
            </a:r>
          </a:p>
          <a:p>
            <a:pPr>
              <a:defRPr sz="3200" b="0">
                <a:latin typeface="Noteworthy Light"/>
                <a:ea typeface="Noteworthy Light"/>
                <a:cs typeface="Noteworthy Light"/>
                <a:sym typeface="Noteworthy Light"/>
              </a:defRPr>
            </a:pPr>
            <a:r>
              <a:rPr dirty="0"/>
              <a:t>Key Questions:</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How are rainbows made?</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When do rainbows appear?</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How do we make </a:t>
            </a:r>
            <a:r>
              <a:rPr dirty="0" err="1">
                <a:solidFill>
                  <a:srgbClr val="000000"/>
                </a:solidFill>
              </a:rPr>
              <a:t>colours</a:t>
            </a:r>
            <a:r>
              <a:rPr dirty="0">
                <a:solidFill>
                  <a:srgbClr val="000000"/>
                </a:solidFill>
              </a:rPr>
              <a:t>?</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How many </a:t>
            </a:r>
            <a:r>
              <a:rPr dirty="0" err="1">
                <a:solidFill>
                  <a:srgbClr val="000000"/>
                </a:solidFill>
              </a:rPr>
              <a:t>colours</a:t>
            </a:r>
            <a:r>
              <a:rPr dirty="0">
                <a:solidFill>
                  <a:srgbClr val="000000"/>
                </a:solidFill>
              </a:rPr>
              <a:t> are in the rainbow?</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Why are some blues lighter than other blues? </a:t>
            </a:r>
            <a:r>
              <a:rPr dirty="0" err="1">
                <a:solidFill>
                  <a:srgbClr val="000000"/>
                </a:solidFill>
              </a:rPr>
              <a:t>Colour</a:t>
            </a:r>
            <a:r>
              <a:rPr dirty="0">
                <a:solidFill>
                  <a:srgbClr val="000000"/>
                </a:solidFill>
              </a:rPr>
              <a:t> shades</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What is a rainbow chart?</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Look at the different </a:t>
            </a:r>
            <a:r>
              <a:rPr dirty="0" err="1">
                <a:solidFill>
                  <a:srgbClr val="000000"/>
                </a:solidFill>
              </a:rPr>
              <a:t>colours</a:t>
            </a:r>
            <a:r>
              <a:rPr dirty="0">
                <a:solidFill>
                  <a:srgbClr val="000000"/>
                </a:solidFill>
              </a:rPr>
              <a:t>- how do they make you feel? Do some </a:t>
            </a:r>
            <a:r>
              <a:rPr dirty="0" err="1">
                <a:solidFill>
                  <a:srgbClr val="000000"/>
                </a:solidFill>
              </a:rPr>
              <a:t>colours</a:t>
            </a:r>
            <a:r>
              <a:rPr dirty="0">
                <a:solidFill>
                  <a:srgbClr val="000000"/>
                </a:solidFill>
              </a:rPr>
              <a:t> match feelings?</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How might Elmer feel in the story? </a:t>
            </a:r>
          </a:p>
        </p:txBody>
      </p:sp>
      <p:sp>
        <p:nvSpPr>
          <p:cNvPr id="147" name="Key Vocabulary:…"/>
          <p:cNvSpPr/>
          <p:nvPr/>
        </p:nvSpPr>
        <p:spPr>
          <a:xfrm>
            <a:off x="14182352" y="5336579"/>
            <a:ext cx="4427142" cy="8127604"/>
          </a:xfrm>
          <a:custGeom>
            <a:avLst/>
            <a:gdLst/>
            <a:ahLst/>
            <a:cxnLst>
              <a:cxn ang="0">
                <a:pos x="wd2" y="hd2"/>
              </a:cxn>
              <a:cxn ang="5400000">
                <a:pos x="wd2" y="hd2"/>
              </a:cxn>
              <a:cxn ang="10800000">
                <a:pos x="wd2" y="hd2"/>
              </a:cxn>
              <a:cxn ang="16200000">
                <a:pos x="wd2" y="hd2"/>
              </a:cxn>
            </a:cxnLst>
            <a:rect l="0" t="0" r="r" b="b"/>
            <a:pathLst>
              <a:path w="21600" h="21600" extrusionOk="0">
                <a:moveTo>
                  <a:pt x="2889" y="0"/>
                </a:moveTo>
                <a:lnTo>
                  <a:pt x="1942" y="2248"/>
                </a:lnTo>
                <a:cubicBezTo>
                  <a:pt x="865" y="2266"/>
                  <a:pt x="0" y="2745"/>
                  <a:pt x="0" y="3336"/>
                </a:cubicBezTo>
                <a:lnTo>
                  <a:pt x="0" y="20507"/>
                </a:lnTo>
                <a:cubicBezTo>
                  <a:pt x="0" y="21110"/>
                  <a:pt x="897" y="21600"/>
                  <a:pt x="2004" y="21600"/>
                </a:cubicBezTo>
                <a:lnTo>
                  <a:pt x="19596" y="21600"/>
                </a:lnTo>
                <a:cubicBezTo>
                  <a:pt x="20703" y="21600"/>
                  <a:pt x="21600" y="21110"/>
                  <a:pt x="21600" y="20507"/>
                </a:cubicBezTo>
                <a:lnTo>
                  <a:pt x="21600" y="3336"/>
                </a:lnTo>
                <a:cubicBezTo>
                  <a:pt x="21600" y="2733"/>
                  <a:pt x="20703" y="2244"/>
                  <a:pt x="19596" y="2244"/>
                </a:cubicBezTo>
                <a:lnTo>
                  <a:pt x="3834" y="2244"/>
                </a:lnTo>
                <a:lnTo>
                  <a:pt x="2889" y="0"/>
                </a:lnTo>
                <a:close/>
              </a:path>
            </a:pathLst>
          </a:cu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3200" b="0">
                <a:latin typeface="Noteworthy Light"/>
                <a:ea typeface="Noteworthy Light"/>
                <a:cs typeface="Noteworthy Light"/>
                <a:sym typeface="Noteworthy Light"/>
              </a:defRPr>
            </a:pPr>
            <a:endParaRPr lang="en-GB"/>
          </a:p>
          <a:p>
            <a:pPr>
              <a:defRPr sz="3200" b="0">
                <a:latin typeface="Noteworthy Light"/>
                <a:ea typeface="Noteworthy Light"/>
                <a:cs typeface="Noteworthy Light"/>
                <a:sym typeface="Noteworthy Light"/>
              </a:defRPr>
            </a:pPr>
            <a:r>
              <a:t>Key </a:t>
            </a:r>
            <a:r>
              <a:rPr dirty="0"/>
              <a:t>Vocabulary:</a:t>
            </a:r>
            <a:endParaRPr lang="en-GB" sz="3200" dirty="0"/>
          </a:p>
          <a:p>
            <a:pPr algn="l">
              <a:defRPr sz="3200" b="0">
                <a:latin typeface="Noteworthy Light"/>
                <a:ea typeface="Noteworthy Light"/>
                <a:cs typeface="Noteworthy Light"/>
                <a:sym typeface="Noteworthy Light"/>
              </a:defRPr>
            </a:pPr>
            <a:r>
              <a:rPr lang="en-GB" sz="1400" dirty="0">
                <a:solidFill>
                  <a:srgbClr val="FF0000"/>
                </a:solidFill>
              </a:rPr>
              <a:t>Dot: </a:t>
            </a:r>
            <a:r>
              <a:rPr lang="en-GB" sz="1400" dirty="0"/>
              <a:t>A small round mark</a:t>
            </a:r>
          </a:p>
          <a:p>
            <a:pPr algn="l">
              <a:defRPr sz="3200" b="0">
                <a:latin typeface="Noteworthy Light"/>
                <a:ea typeface="Noteworthy Light"/>
                <a:cs typeface="Noteworthy Light"/>
                <a:sym typeface="Noteworthy Light"/>
              </a:defRPr>
            </a:pPr>
            <a:r>
              <a:rPr lang="en-GB" sz="1400" dirty="0">
                <a:solidFill>
                  <a:srgbClr val="FF0000"/>
                </a:solidFill>
              </a:rPr>
              <a:t>Mark</a:t>
            </a:r>
            <a:r>
              <a:rPr lang="en-GB" sz="1400" dirty="0"/>
              <a:t>: A line or shape that you make with a pencil or paint</a:t>
            </a:r>
          </a:p>
          <a:p>
            <a:pPr algn="l">
              <a:defRPr sz="3200" b="0">
                <a:latin typeface="Noteworthy Light"/>
                <a:ea typeface="Noteworthy Light"/>
                <a:cs typeface="Noteworthy Light"/>
                <a:sym typeface="Noteworthy Light"/>
              </a:defRPr>
            </a:pPr>
            <a:r>
              <a:rPr lang="en-GB" sz="1400" dirty="0">
                <a:solidFill>
                  <a:srgbClr val="FF0000"/>
                </a:solidFill>
              </a:rPr>
              <a:t>Draw: </a:t>
            </a:r>
            <a:r>
              <a:rPr lang="en-GB" sz="1400" dirty="0"/>
              <a:t>To create a picture with pens, pencils or crayon</a:t>
            </a:r>
          </a:p>
          <a:p>
            <a:pPr algn="l">
              <a:defRPr sz="3200" b="0">
                <a:latin typeface="Noteworthy Light"/>
                <a:ea typeface="Noteworthy Light"/>
                <a:cs typeface="Noteworthy Light"/>
                <a:sym typeface="Noteworthy Light"/>
              </a:defRPr>
            </a:pPr>
            <a:r>
              <a:rPr lang="en-GB" sz="1400" dirty="0">
                <a:solidFill>
                  <a:srgbClr val="FF0000"/>
                </a:solidFill>
              </a:rPr>
              <a:t>Paint: </a:t>
            </a:r>
            <a:r>
              <a:rPr lang="en-GB" sz="1400" dirty="0"/>
              <a:t>To make a picture using paint</a:t>
            </a:r>
          </a:p>
          <a:p>
            <a:pPr algn="l">
              <a:defRPr sz="3200" b="0">
                <a:latin typeface="Noteworthy Light"/>
                <a:ea typeface="Noteworthy Light"/>
                <a:cs typeface="Noteworthy Light"/>
                <a:sym typeface="Noteworthy Light"/>
              </a:defRPr>
            </a:pPr>
            <a:r>
              <a:rPr lang="en-GB" sz="1400" dirty="0">
                <a:solidFill>
                  <a:srgbClr val="FF0000"/>
                </a:solidFill>
              </a:rPr>
              <a:t>Paper: </a:t>
            </a:r>
            <a:r>
              <a:rPr lang="en-GB" sz="1400" dirty="0"/>
              <a:t>What we draw or write on</a:t>
            </a:r>
          </a:p>
          <a:p>
            <a:pPr algn="l">
              <a:defRPr sz="3200" b="0">
                <a:latin typeface="Noteworthy Light"/>
                <a:ea typeface="Noteworthy Light"/>
                <a:cs typeface="Noteworthy Light"/>
                <a:sym typeface="Noteworthy Light"/>
              </a:defRPr>
            </a:pPr>
            <a:r>
              <a:rPr lang="en-GB" sz="1400" dirty="0">
                <a:solidFill>
                  <a:srgbClr val="FF0000"/>
                </a:solidFill>
              </a:rPr>
              <a:t>Picture: </a:t>
            </a:r>
            <a:r>
              <a:rPr lang="en-GB" sz="1400" dirty="0"/>
              <a:t>A drawing or painting</a:t>
            </a:r>
          </a:p>
          <a:p>
            <a:pPr algn="l">
              <a:defRPr sz="3200" b="0">
                <a:latin typeface="Noteworthy Light"/>
                <a:ea typeface="Noteworthy Light"/>
                <a:cs typeface="Noteworthy Light"/>
                <a:sym typeface="Noteworthy Light"/>
              </a:defRPr>
            </a:pPr>
            <a:r>
              <a:rPr lang="en-GB" sz="1400" dirty="0">
                <a:solidFill>
                  <a:srgbClr val="FF0000"/>
                </a:solidFill>
              </a:rPr>
              <a:t>Artist: </a:t>
            </a:r>
            <a:r>
              <a:rPr lang="en-GB" sz="1400" dirty="0"/>
              <a:t>Someone who makes art</a:t>
            </a:r>
          </a:p>
          <a:p>
            <a:pPr algn="l">
              <a:defRPr sz="3200" b="0">
                <a:latin typeface="Noteworthy Light"/>
                <a:ea typeface="Noteworthy Light"/>
                <a:cs typeface="Noteworthy Light"/>
                <a:sym typeface="Noteworthy Light"/>
              </a:defRPr>
            </a:pPr>
            <a:r>
              <a:rPr lang="en-GB" sz="1400" dirty="0">
                <a:solidFill>
                  <a:srgbClr val="FF0000"/>
                </a:solidFill>
              </a:rPr>
              <a:t>Create</a:t>
            </a:r>
            <a:r>
              <a:rPr lang="en-GB" sz="1400" dirty="0"/>
              <a:t>: To make something new</a:t>
            </a:r>
          </a:p>
          <a:p>
            <a:pPr algn="l">
              <a:defRPr sz="3200" b="0">
                <a:latin typeface="Noteworthy Light"/>
                <a:ea typeface="Noteworthy Light"/>
                <a:cs typeface="Noteworthy Light"/>
                <a:sym typeface="Noteworthy Light"/>
              </a:defRPr>
            </a:pPr>
            <a:r>
              <a:rPr lang="en-GB" sz="1400" dirty="0">
                <a:solidFill>
                  <a:srgbClr val="FF0000"/>
                </a:solidFill>
              </a:rPr>
              <a:t>Colour: </a:t>
            </a:r>
            <a:r>
              <a:rPr lang="en-GB" sz="1400" dirty="0"/>
              <a:t>The different colours we use in art. </a:t>
            </a:r>
          </a:p>
          <a:p>
            <a:pPr>
              <a:defRPr sz="3200" b="0">
                <a:latin typeface="Noteworthy Light"/>
                <a:ea typeface="Noteworthy Light"/>
                <a:cs typeface="Noteworthy Light"/>
                <a:sym typeface="Noteworthy Light"/>
              </a:defRPr>
            </a:pPr>
            <a:endParaRPr lang="en-GB" sz="1400" dirty="0"/>
          </a:p>
          <a:p>
            <a:pPr>
              <a:defRPr sz="3200" b="0">
                <a:latin typeface="Noteworthy Light"/>
                <a:ea typeface="Noteworthy Light"/>
                <a:cs typeface="Noteworthy Light"/>
                <a:sym typeface="Noteworthy Light"/>
              </a:defRPr>
            </a:pPr>
            <a:r>
              <a:rPr dirty="0"/>
              <a:t>Key Questions:</a:t>
            </a:r>
            <a:endParaRPr lang="en-GB" dirty="0"/>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How is Vashti feeling at the beginning of the story? </a:t>
            </a:r>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Why doesn't Vashti want to draw? </a:t>
            </a:r>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What does the teacher tell Vashti to do? </a:t>
            </a:r>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What happens when Vashti makes her dot? </a:t>
            </a:r>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Why do you think the teacher hangs Vashti's picture on the wall? </a:t>
            </a:r>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How does Vashti feel when she sees her picture in the frame? </a:t>
            </a:r>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What does Vashti do next? </a:t>
            </a:r>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How do you know she is becoming more confident? </a:t>
            </a:r>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What happens when the little boy asks Vashti for help? </a:t>
            </a:r>
          </a:p>
          <a:p>
            <a:pPr marL="285750" indent="-285750" algn="l">
              <a:buFont typeface="Arial" panose="020B0604020202020204" pitchFamily="34" charset="0"/>
              <a:buChar char="•"/>
            </a:pPr>
            <a:r>
              <a:rPr lang="en-GB" sz="1400" b="0" dirty="0">
                <a:latin typeface="Calibri" panose="020F0502020204030204" pitchFamily="34" charset="0"/>
                <a:ea typeface="Calibri" panose="020F0502020204030204" pitchFamily="34" charset="0"/>
                <a:cs typeface="Calibri" panose="020F0502020204030204" pitchFamily="34" charset="0"/>
              </a:rPr>
              <a:t>What does Vashti say to encourage him?</a:t>
            </a:r>
          </a:p>
          <a:p>
            <a:pPr marL="285750" indent="-285750" algn="l">
              <a:buFont typeface="Arial" panose="020B0604020202020204" pitchFamily="34" charset="0"/>
              <a:buChar char="•"/>
            </a:pPr>
            <a:endParaRPr lang="en-GB" sz="1400" b="0" dirty="0">
              <a:latin typeface="Calibri" panose="020F0502020204030204" pitchFamily="34" charset="0"/>
              <a:ea typeface="Calibri" panose="020F0502020204030204" pitchFamily="34" charset="0"/>
              <a:cs typeface="Calibri" panose="020F0502020204030204" pitchFamily="34" charset="0"/>
            </a:endParaRPr>
          </a:p>
          <a:p>
            <a:pPr>
              <a:defRPr sz="3200" b="0">
                <a:latin typeface="Noteworthy Light"/>
                <a:ea typeface="Noteworthy Light"/>
                <a:cs typeface="Noteworthy Light"/>
                <a:sym typeface="Noteworthy Light"/>
              </a:defRPr>
            </a:pPr>
            <a:r>
              <a:rPr lang="en-GB" sz="2400" dirty="0"/>
              <a:t>The Dot Story Link</a:t>
            </a:r>
          </a:p>
          <a:p>
            <a:pPr>
              <a:defRPr sz="3200" b="0">
                <a:latin typeface="Noteworthy Light"/>
                <a:ea typeface="Noteworthy Light"/>
                <a:cs typeface="Noteworthy Light"/>
                <a:sym typeface="Noteworthy Light"/>
              </a:defRPr>
            </a:pPr>
            <a:r>
              <a:rPr lang="en-GB" sz="1800" dirty="0">
                <a:hlinkClick r:id="rId13"/>
              </a:rPr>
              <a:t>https://www.youtube.com/watch?v=sg-aGFsOk1I</a:t>
            </a:r>
            <a:r>
              <a:rPr lang="en-GB" sz="1800" dirty="0"/>
              <a:t> </a:t>
            </a:r>
            <a:endParaRPr sz="1800" dirty="0"/>
          </a:p>
        </p:txBody>
      </p:sp>
      <p:sp>
        <p:nvSpPr>
          <p:cNvPr id="148" name="Key Vocabulary:…"/>
          <p:cNvSpPr/>
          <p:nvPr/>
        </p:nvSpPr>
        <p:spPr>
          <a:xfrm>
            <a:off x="19298186" y="5124950"/>
            <a:ext cx="4728370" cy="8127604"/>
          </a:xfrm>
          <a:custGeom>
            <a:avLst/>
            <a:gdLst/>
            <a:ahLst/>
            <a:cxnLst>
              <a:cxn ang="0">
                <a:pos x="wd2" y="hd2"/>
              </a:cxn>
              <a:cxn ang="5400000">
                <a:pos x="wd2" y="hd2"/>
              </a:cxn>
              <a:cxn ang="10800000">
                <a:pos x="wd2" y="hd2"/>
              </a:cxn>
              <a:cxn ang="16200000">
                <a:pos x="wd2" y="hd2"/>
              </a:cxn>
            </a:cxnLst>
            <a:rect l="0" t="0" r="r" b="b"/>
            <a:pathLst>
              <a:path w="21600" h="21600" extrusionOk="0">
                <a:moveTo>
                  <a:pt x="2705" y="0"/>
                </a:moveTo>
                <a:lnTo>
                  <a:pt x="1818" y="2248"/>
                </a:lnTo>
                <a:cubicBezTo>
                  <a:pt x="809" y="2266"/>
                  <a:pt x="0" y="2745"/>
                  <a:pt x="0" y="3336"/>
                </a:cubicBezTo>
                <a:lnTo>
                  <a:pt x="0" y="20508"/>
                </a:lnTo>
                <a:cubicBezTo>
                  <a:pt x="0" y="21111"/>
                  <a:pt x="840" y="21600"/>
                  <a:pt x="1876" y="21600"/>
                </a:cubicBezTo>
                <a:lnTo>
                  <a:pt x="19724" y="21600"/>
                </a:lnTo>
                <a:cubicBezTo>
                  <a:pt x="20760" y="21600"/>
                  <a:pt x="21600" y="21111"/>
                  <a:pt x="21600" y="20508"/>
                </a:cubicBezTo>
                <a:lnTo>
                  <a:pt x="21600" y="3336"/>
                </a:lnTo>
                <a:cubicBezTo>
                  <a:pt x="21600" y="2733"/>
                  <a:pt x="20760" y="2244"/>
                  <a:pt x="19724" y="2244"/>
                </a:cubicBezTo>
                <a:lnTo>
                  <a:pt x="3590" y="2244"/>
                </a:lnTo>
                <a:lnTo>
                  <a:pt x="2705" y="0"/>
                </a:lnTo>
                <a:close/>
              </a:path>
            </a:pathLst>
          </a:cu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3200" b="0">
                <a:latin typeface="Noteworthy Light"/>
                <a:ea typeface="Noteworthy Light"/>
                <a:cs typeface="Noteworthy Light"/>
                <a:sym typeface="Noteworthy Light"/>
              </a:defRPr>
            </a:pPr>
            <a:r>
              <a:rPr dirty="0"/>
              <a:t>Key Vocabulary:</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Autumn: </a:t>
            </a:r>
            <a:r>
              <a:rPr dirty="0">
                <a:solidFill>
                  <a:srgbClr val="000000"/>
                </a:solidFill>
              </a:rPr>
              <a:t>The season of the year between summer and winter; Autumn.</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Harvest</a:t>
            </a:r>
            <a:r>
              <a:rPr dirty="0">
                <a:solidFill>
                  <a:srgbClr val="000000"/>
                </a:solidFill>
              </a:rPr>
              <a:t>: The gathering of ripe crops.</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Change</a:t>
            </a:r>
            <a:r>
              <a:rPr dirty="0">
                <a:solidFill>
                  <a:srgbClr val="000000"/>
                </a:solidFill>
              </a:rPr>
              <a:t>: To make different; seasons changing- what differences do you see?</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Seasons</a:t>
            </a:r>
            <a:r>
              <a:rPr dirty="0">
                <a:solidFill>
                  <a:srgbClr val="000000"/>
                </a:solidFill>
              </a:rPr>
              <a:t>: one of the four parts of the year; spring, summer, autumn, and winter.</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Pumpkin</a:t>
            </a:r>
            <a:r>
              <a:rPr dirty="0">
                <a:solidFill>
                  <a:srgbClr val="000000"/>
                </a:solidFill>
              </a:rPr>
              <a:t>: a large, round, orange fruit that is associated with autumn.</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Woodland</a:t>
            </a:r>
            <a:r>
              <a:rPr dirty="0">
                <a:solidFill>
                  <a:srgbClr val="000000"/>
                </a:solidFill>
              </a:rPr>
              <a:t>: land covered with woods; forest.</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Conker</a:t>
            </a:r>
            <a:r>
              <a:rPr dirty="0">
                <a:solidFill>
                  <a:srgbClr val="000000"/>
                </a:solidFill>
              </a:rPr>
              <a:t>: a brown, inedible nut encased in a spiky husk produced by a horse chestnut tree.</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t>Woodland</a:t>
            </a:r>
            <a:r>
              <a:rPr dirty="0">
                <a:solidFill>
                  <a:srgbClr val="000000"/>
                </a:solidFill>
              </a:rPr>
              <a:t>: land covered with woods; forest.</a:t>
            </a:r>
          </a:p>
          <a:p>
            <a:pPr>
              <a:defRPr sz="3200" b="0">
                <a:latin typeface="Noteworthy Light"/>
                <a:ea typeface="Noteworthy Light"/>
                <a:cs typeface="Noteworthy Light"/>
                <a:sym typeface="Noteworthy Light"/>
              </a:defRPr>
            </a:pPr>
            <a:r>
              <a:rPr dirty="0"/>
              <a:t>Key Questions:</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When does Autumn come? </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What animals like autumn?</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What changes happen in autumn? </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What happens to the weather in autumn?</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What happens to the leaves in autumn? </a:t>
            </a:r>
            <a:br>
              <a:rPr dirty="0">
                <a:solidFill>
                  <a:srgbClr val="000000"/>
                </a:solidFill>
              </a:rPr>
            </a:br>
            <a:r>
              <a:rPr dirty="0">
                <a:solidFill>
                  <a:srgbClr val="000000"/>
                </a:solidFill>
              </a:rPr>
              <a:t>Why do the tress change </a:t>
            </a:r>
            <a:r>
              <a:rPr dirty="0" err="1">
                <a:solidFill>
                  <a:srgbClr val="000000"/>
                </a:solidFill>
              </a:rPr>
              <a:t>colours</a:t>
            </a:r>
            <a:r>
              <a:rPr dirty="0">
                <a:solidFill>
                  <a:srgbClr val="000000"/>
                </a:solidFill>
              </a:rPr>
              <a:t>?</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What is hibernation?</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What can we do with a pumpkin?</a:t>
            </a:r>
          </a:p>
          <a:p>
            <a:pPr marL="185208" indent="-185208" algn="l">
              <a:buClr>
                <a:srgbClr val="000000"/>
              </a:buClr>
              <a:buSzPct val="125000"/>
              <a:buChar char="-"/>
              <a:defRPr sz="1400" b="0">
                <a:solidFill>
                  <a:schemeClr val="accent5">
                    <a:hueOff val="-82419"/>
                    <a:satOff val="-9513"/>
                    <a:lumOff val="-16343"/>
                  </a:schemeClr>
                </a:solidFill>
                <a:latin typeface="Noteworthy Light"/>
                <a:ea typeface="Noteworthy Light"/>
                <a:cs typeface="Noteworthy Light"/>
                <a:sym typeface="Noteworthy Light"/>
              </a:defRPr>
            </a:pPr>
            <a:r>
              <a:rPr dirty="0">
                <a:solidFill>
                  <a:srgbClr val="000000"/>
                </a:solidFill>
              </a:rPr>
              <a:t>What animals live in woodland areas?</a:t>
            </a:r>
          </a:p>
        </p:txBody>
      </p:sp>
      <p:sp>
        <p:nvSpPr>
          <p:cNvPr id="149" name="Key Vocabulary:…"/>
          <p:cNvSpPr/>
          <p:nvPr/>
        </p:nvSpPr>
        <p:spPr>
          <a:xfrm>
            <a:off x="489715" y="5953918"/>
            <a:ext cx="3448845" cy="6892926"/>
          </a:xfrm>
          <a:custGeom>
            <a:avLst/>
            <a:gdLst/>
            <a:ahLst/>
            <a:cxnLst>
              <a:cxn ang="0">
                <a:pos x="wd2" y="hd2"/>
              </a:cxn>
              <a:cxn ang="5400000">
                <a:pos x="wd2" y="hd2"/>
              </a:cxn>
              <a:cxn ang="10800000">
                <a:pos x="wd2" y="hd2"/>
              </a:cxn>
              <a:cxn ang="16200000">
                <a:pos x="wd2" y="hd2"/>
              </a:cxn>
            </a:cxnLst>
            <a:rect l="0" t="0" r="r" b="b"/>
            <a:pathLst>
              <a:path w="21600" h="21600" extrusionOk="0">
                <a:moveTo>
                  <a:pt x="3709" y="0"/>
                </a:moveTo>
                <a:lnTo>
                  <a:pt x="2493" y="2650"/>
                </a:lnTo>
                <a:cubicBezTo>
                  <a:pt x="1110" y="2672"/>
                  <a:pt x="0" y="3236"/>
                  <a:pt x="0" y="3934"/>
                </a:cubicBezTo>
                <a:lnTo>
                  <a:pt x="0" y="20313"/>
                </a:lnTo>
                <a:cubicBezTo>
                  <a:pt x="0" y="21024"/>
                  <a:pt x="1152" y="21600"/>
                  <a:pt x="2573" y="21600"/>
                </a:cubicBezTo>
                <a:lnTo>
                  <a:pt x="19027" y="21600"/>
                </a:lnTo>
                <a:cubicBezTo>
                  <a:pt x="20448" y="21600"/>
                  <a:pt x="21600" y="21024"/>
                  <a:pt x="21600" y="20313"/>
                </a:cubicBezTo>
                <a:lnTo>
                  <a:pt x="21600" y="3934"/>
                </a:lnTo>
                <a:cubicBezTo>
                  <a:pt x="21600" y="3223"/>
                  <a:pt x="20448" y="2647"/>
                  <a:pt x="19027" y="2647"/>
                </a:cubicBezTo>
                <a:lnTo>
                  <a:pt x="4922" y="2647"/>
                </a:lnTo>
                <a:lnTo>
                  <a:pt x="3709" y="0"/>
                </a:lnTo>
                <a:close/>
              </a:path>
            </a:pathLst>
          </a:cu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2800" b="0">
                <a:latin typeface="Noteworthy Light"/>
                <a:ea typeface="Noteworthy Light"/>
                <a:cs typeface="Noteworthy Light"/>
                <a:sym typeface="Noteworthy Light"/>
              </a:defRPr>
            </a:pPr>
            <a:r>
              <a:t>Key Vocabulary:</a:t>
            </a:r>
            <a:endParaRPr sz="1200"/>
          </a:p>
          <a:p>
            <a:pPr marL="185208" indent="-185208" algn="l">
              <a:buSzPct val="125000"/>
              <a:buChar char="-"/>
              <a:defRPr sz="2800" b="0">
                <a:latin typeface="Noteworthy Light"/>
                <a:ea typeface="Noteworthy Light"/>
                <a:cs typeface="Noteworthy Light"/>
                <a:sym typeface="Noteworthy Light"/>
              </a:defRPr>
            </a:pPr>
            <a:r>
              <a:rPr sz="1400">
                <a:solidFill>
                  <a:schemeClr val="accent5">
                    <a:hueOff val="-82419"/>
                    <a:satOff val="-9513"/>
                    <a:lumOff val="-16343"/>
                  </a:schemeClr>
                </a:solidFill>
              </a:rPr>
              <a:t>Rules and routines: </a:t>
            </a:r>
            <a:r>
              <a:rPr sz="1400"/>
              <a:t>These ensure that we are all kept happy and safe.</a:t>
            </a:r>
          </a:p>
          <a:p>
            <a:pPr marL="185208" indent="-185208" algn="l">
              <a:buSzPct val="125000"/>
              <a:buChar char="-"/>
              <a:defRPr sz="2800" b="0">
                <a:latin typeface="Noteworthy Light"/>
                <a:ea typeface="Noteworthy Light"/>
                <a:cs typeface="Noteworthy Light"/>
                <a:sym typeface="Noteworthy Light"/>
              </a:defRPr>
            </a:pPr>
            <a:r>
              <a:rPr sz="1400">
                <a:solidFill>
                  <a:schemeClr val="accent5">
                    <a:hueOff val="-82419"/>
                    <a:satOff val="-9513"/>
                    <a:lumOff val="-16343"/>
                  </a:schemeClr>
                </a:solidFill>
              </a:rPr>
              <a:t>Self portrait: </a:t>
            </a:r>
            <a:r>
              <a:rPr sz="1400"/>
              <a:t>A picture that we do of ourselves.</a:t>
            </a:r>
          </a:p>
          <a:p>
            <a:pPr marL="185208" indent="-185208" algn="l">
              <a:buSzPct val="125000"/>
              <a:buChar char="-"/>
              <a:defRPr sz="2800" b="0">
                <a:latin typeface="Noteworthy Light"/>
                <a:ea typeface="Noteworthy Light"/>
                <a:cs typeface="Noteworthy Light"/>
                <a:sym typeface="Noteworthy Light"/>
              </a:defRPr>
            </a:pPr>
            <a:r>
              <a:rPr sz="1400">
                <a:solidFill>
                  <a:schemeClr val="accent5">
                    <a:hueOff val="-82419"/>
                    <a:satOff val="-9513"/>
                    <a:lumOff val="-16343"/>
                  </a:schemeClr>
                </a:solidFill>
              </a:rPr>
              <a:t>Unique</a:t>
            </a:r>
            <a:r>
              <a:rPr sz="1400"/>
              <a:t>: We are all different and one of a kind.</a:t>
            </a:r>
            <a:endParaRPr sz="1200"/>
          </a:p>
          <a:p>
            <a:pPr>
              <a:defRPr sz="3200" b="0">
                <a:latin typeface="Noteworthy Light"/>
                <a:ea typeface="Noteworthy Light"/>
                <a:cs typeface="Noteworthy Light"/>
                <a:sym typeface="Noteworthy Light"/>
              </a:defRPr>
            </a:pPr>
            <a:r>
              <a:t>Key Questions?</a:t>
            </a:r>
          </a:p>
          <a:p>
            <a:pPr marL="185208" indent="-185208" algn="l">
              <a:buSzPct val="125000"/>
              <a:buChar char="-"/>
              <a:defRPr sz="2800" b="0">
                <a:latin typeface="Noteworthy Light"/>
                <a:ea typeface="Noteworthy Light"/>
                <a:cs typeface="Noteworthy Light"/>
                <a:sym typeface="Noteworthy Light"/>
              </a:defRPr>
            </a:pPr>
            <a:r>
              <a:rPr sz="1400"/>
              <a:t>What is your name?</a:t>
            </a:r>
          </a:p>
          <a:p>
            <a:pPr marL="185208" indent="-185208" algn="l">
              <a:buSzPct val="125000"/>
              <a:buChar char="-"/>
              <a:defRPr sz="2800" b="0">
                <a:latin typeface="Noteworthy Light"/>
                <a:ea typeface="Noteworthy Light"/>
                <a:cs typeface="Noteworthy Light"/>
                <a:sym typeface="Noteworthy Light"/>
              </a:defRPr>
            </a:pPr>
            <a:r>
              <a:rPr sz="1400"/>
              <a:t>Who are we? Who are you?</a:t>
            </a:r>
          </a:p>
          <a:p>
            <a:pPr marL="185208" indent="-185208" algn="l">
              <a:buSzPct val="125000"/>
              <a:buChar char="-"/>
              <a:defRPr sz="2800" b="0">
                <a:latin typeface="Noteworthy Light"/>
                <a:ea typeface="Noteworthy Light"/>
                <a:cs typeface="Noteworthy Light"/>
                <a:sym typeface="Noteworthy Light"/>
              </a:defRPr>
            </a:pPr>
            <a:r>
              <a:rPr sz="1400"/>
              <a:t>What do we do at school? </a:t>
            </a:r>
          </a:p>
          <a:p>
            <a:pPr marL="185208" indent="-185208" algn="l">
              <a:buSzPct val="125000"/>
              <a:buChar char="-"/>
              <a:defRPr sz="2800" b="0">
                <a:latin typeface="Noteworthy Light"/>
                <a:ea typeface="Noteworthy Light"/>
                <a:cs typeface="Noteworthy Light"/>
                <a:sym typeface="Noteworthy Light"/>
              </a:defRPr>
            </a:pPr>
            <a:r>
              <a:rPr sz="1400"/>
              <a:t>Who are the staff around school?</a:t>
            </a:r>
          </a:p>
          <a:p>
            <a:pPr marL="185208" indent="-185208" algn="l">
              <a:buSzPct val="125000"/>
              <a:buChar char="-"/>
              <a:defRPr sz="2800" b="0">
                <a:latin typeface="Noteworthy Light"/>
                <a:ea typeface="Noteworthy Light"/>
                <a:cs typeface="Noteworthy Light"/>
                <a:sym typeface="Noteworthy Light"/>
              </a:defRPr>
            </a:pPr>
            <a:r>
              <a:rPr sz="1400"/>
              <a:t>What are the routine?</a:t>
            </a:r>
          </a:p>
          <a:p>
            <a:pPr marL="185208" indent="-185208" algn="l">
              <a:buSzPct val="125000"/>
              <a:buChar char="-"/>
              <a:defRPr sz="2800" b="0">
                <a:latin typeface="Noteworthy Light"/>
                <a:ea typeface="Noteworthy Light"/>
                <a:cs typeface="Noteworthy Light"/>
                <a:sym typeface="Noteworthy Light"/>
              </a:defRPr>
            </a:pPr>
            <a:r>
              <a:rPr sz="1400"/>
              <a:t>What rules do we have in our class and why do we need them?</a:t>
            </a:r>
          </a:p>
          <a:p>
            <a:pPr marL="185208" indent="-185208" algn="l">
              <a:buSzPct val="125000"/>
              <a:buChar char="-"/>
              <a:defRPr sz="2800" b="0">
                <a:latin typeface="Noteworthy Light"/>
                <a:ea typeface="Noteworthy Light"/>
                <a:cs typeface="Noteworthy Light"/>
                <a:sym typeface="Noteworthy Light"/>
              </a:defRPr>
            </a:pPr>
            <a:r>
              <a:rPr sz="1400"/>
              <a:t>Where is… getting to know our classroom?</a:t>
            </a:r>
          </a:p>
          <a:p>
            <a:pPr marL="185208" indent="-185208" algn="l">
              <a:buSzPct val="125000"/>
              <a:buChar char="-"/>
              <a:defRPr sz="2800" b="0">
                <a:latin typeface="Noteworthy Light"/>
                <a:ea typeface="Noteworthy Light"/>
                <a:cs typeface="Noteworthy Light"/>
                <a:sym typeface="Noteworthy Light"/>
              </a:defRPr>
            </a:pPr>
            <a:r>
              <a:rPr sz="1400"/>
              <a:t>What time is break and lunch?</a:t>
            </a:r>
          </a:p>
          <a:p>
            <a:pPr marL="185208" indent="-185208" algn="l">
              <a:buSzPct val="125000"/>
              <a:buChar char="-"/>
              <a:defRPr sz="2800" b="0">
                <a:latin typeface="Noteworthy Light"/>
                <a:ea typeface="Noteworthy Light"/>
                <a:cs typeface="Noteworthy Light"/>
                <a:sym typeface="Noteworthy Light"/>
              </a:defRPr>
            </a:pPr>
            <a:r>
              <a:rPr sz="1400"/>
              <a:t>What makes us unique?</a:t>
            </a:r>
          </a:p>
          <a:p>
            <a:pPr marL="185208" indent="-185208" algn="l">
              <a:buSzPct val="125000"/>
              <a:buChar char="-"/>
              <a:defRPr sz="2800" b="0">
                <a:latin typeface="Noteworthy Light"/>
                <a:ea typeface="Noteworthy Light"/>
                <a:cs typeface="Noteworthy Light"/>
                <a:sym typeface="Noteworthy Light"/>
              </a:defRPr>
            </a:pPr>
            <a:r>
              <a:rPr sz="1400"/>
              <a:t>What makes us special?</a:t>
            </a:r>
          </a:p>
        </p:txBody>
      </p:sp>
      <p:pic>
        <p:nvPicPr>
          <p:cNvPr id="1026" name="Picture 2" descr="The Dot (Creatrilogy): Amazon.co.uk: Reynolds, Peter H., Reynolds, Peter H.: 9781844281695: Books">
            <a:extLst>
              <a:ext uri="{FF2B5EF4-FFF2-40B4-BE49-F238E27FC236}">
                <a16:creationId xmlns:a16="http://schemas.microsoft.com/office/drawing/2014/main" id="{41E1CE28-2140-448A-A618-2C1E03CC684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4509297" y="485251"/>
            <a:ext cx="4248150" cy="42672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9FEF148-5110-4600-A8EA-1BF144718AF6}"/>
              </a:ext>
            </a:extLst>
          </p:cNvPr>
          <p:cNvPicPr>
            <a:picLocks noChangeAspect="1"/>
          </p:cNvPicPr>
          <p:nvPr/>
        </p:nvPicPr>
        <p:blipFill>
          <a:blip r:embed="rId15"/>
          <a:stretch>
            <a:fillRect/>
          </a:stretch>
        </p:blipFill>
        <p:spPr>
          <a:xfrm>
            <a:off x="19388358" y="471009"/>
            <a:ext cx="1838325" cy="2019300"/>
          </a:xfrm>
          <a:prstGeom prst="rect">
            <a:avLst/>
          </a:prstGeom>
        </p:spPr>
      </p:pic>
      <p:sp>
        <p:nvSpPr>
          <p:cNvPr id="4" name="AutoShape 6" descr="Rosie's Walk">
            <a:extLst>
              <a:ext uri="{FF2B5EF4-FFF2-40B4-BE49-F238E27FC236}">
                <a16:creationId xmlns:a16="http://schemas.microsoft.com/office/drawing/2014/main" id="{CBFFD1FF-B958-4B74-8B3C-27E6ED52CA39}"/>
              </a:ext>
            </a:extLst>
          </p:cNvPr>
          <p:cNvSpPr>
            <a:spLocks noChangeAspect="1" noChangeArrowheads="1"/>
          </p:cNvSpPr>
          <p:nvPr/>
        </p:nvSpPr>
        <p:spPr bwMode="auto">
          <a:xfrm>
            <a:off x="12039600" y="6705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87E17337-0E67-4283-9320-C5F7C1036D86}"/>
              </a:ext>
            </a:extLst>
          </p:cNvPr>
          <p:cNvPicPr>
            <a:picLocks noChangeAspect="1"/>
          </p:cNvPicPr>
          <p:nvPr/>
        </p:nvPicPr>
        <p:blipFill>
          <a:blip r:embed="rId16"/>
          <a:stretch>
            <a:fillRect/>
          </a:stretch>
        </p:blipFill>
        <p:spPr>
          <a:xfrm>
            <a:off x="21579003" y="571619"/>
            <a:ext cx="2295525" cy="1857375"/>
          </a:xfrm>
          <a:prstGeom prst="rect">
            <a:avLst/>
          </a:prstGeom>
        </p:spPr>
      </p:pic>
      <p:pic>
        <p:nvPicPr>
          <p:cNvPr id="6" name="Picture 5">
            <a:extLst>
              <a:ext uri="{FF2B5EF4-FFF2-40B4-BE49-F238E27FC236}">
                <a16:creationId xmlns:a16="http://schemas.microsoft.com/office/drawing/2014/main" id="{1441F391-135C-4148-BB63-BB434B784847}"/>
              </a:ext>
            </a:extLst>
          </p:cNvPr>
          <p:cNvPicPr>
            <a:picLocks noChangeAspect="1"/>
          </p:cNvPicPr>
          <p:nvPr/>
        </p:nvPicPr>
        <p:blipFill>
          <a:blip r:embed="rId17"/>
          <a:stretch>
            <a:fillRect/>
          </a:stretch>
        </p:blipFill>
        <p:spPr>
          <a:xfrm>
            <a:off x="19380939" y="2618852"/>
            <a:ext cx="1668922" cy="1995450"/>
          </a:xfrm>
          <a:prstGeom prst="rect">
            <a:avLst/>
          </a:prstGeom>
        </p:spPr>
      </p:pic>
      <p:pic>
        <p:nvPicPr>
          <p:cNvPr id="7" name="Picture 6">
            <a:extLst>
              <a:ext uri="{FF2B5EF4-FFF2-40B4-BE49-F238E27FC236}">
                <a16:creationId xmlns:a16="http://schemas.microsoft.com/office/drawing/2014/main" id="{98F6D86C-17B3-4446-8F47-C9F77096AAAA}"/>
              </a:ext>
            </a:extLst>
          </p:cNvPr>
          <p:cNvPicPr>
            <a:picLocks noChangeAspect="1"/>
          </p:cNvPicPr>
          <p:nvPr/>
        </p:nvPicPr>
        <p:blipFill>
          <a:blip r:embed="rId18"/>
          <a:stretch>
            <a:fillRect/>
          </a:stretch>
        </p:blipFill>
        <p:spPr>
          <a:xfrm>
            <a:off x="21605778" y="2455963"/>
            <a:ext cx="2041144" cy="2030258"/>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 name="Screenshot 2021-08-04 at 13.02.54.png" descr="Screenshot 2021-08-04 at 13.02.54.png"/>
          <p:cNvPicPr>
            <a:picLocks noChangeAspect="1"/>
          </p:cNvPicPr>
          <p:nvPr/>
        </p:nvPicPr>
        <p:blipFill>
          <a:blip r:embed="rId2">
            <a:extLst/>
          </a:blip>
          <a:srcRect l="16761" t="22190" r="937"/>
          <a:stretch>
            <a:fillRect/>
          </a:stretch>
        </p:blipFill>
        <p:spPr>
          <a:xfrm>
            <a:off x="14895595" y="4967136"/>
            <a:ext cx="909341" cy="879482"/>
          </a:xfrm>
          <a:prstGeom prst="rect">
            <a:avLst/>
          </a:prstGeom>
          <a:ln w="12700">
            <a:miter lim="400000"/>
          </a:ln>
        </p:spPr>
      </p:pic>
      <p:sp>
        <p:nvSpPr>
          <p:cNvPr id="152" name="Literacy- Reading and writing"/>
          <p:cNvSpPr/>
          <p:nvPr/>
        </p:nvSpPr>
        <p:spPr>
          <a:xfrm>
            <a:off x="139593" y="7069172"/>
            <a:ext cx="10349441" cy="5852930"/>
          </a:xfrm>
          <a:prstGeom prst="roundRect">
            <a:avLst>
              <a:gd name="adj" fmla="val 10174"/>
            </a:avLst>
          </a:prstGeom>
          <a:ln w="25400">
            <a:solidFill>
              <a:schemeClr val="accent1"/>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2600" b="0" u="sng">
                <a:solidFill>
                  <a:srgbClr val="0A0203"/>
                </a:solidFill>
                <a:latin typeface="Noteworthy Bold"/>
                <a:ea typeface="Noteworthy Bold"/>
                <a:cs typeface="Noteworthy Bold"/>
                <a:sym typeface="Noteworthy Bold"/>
              </a:defRPr>
            </a:pPr>
            <a:r>
              <a:t>Literacy- Reading and writing </a:t>
            </a:r>
          </a:p>
          <a:p>
            <a:pPr>
              <a:defRPr sz="2600" b="0" u="sng">
                <a:solidFill>
                  <a:srgbClr val="0A0203"/>
                </a:solidFill>
                <a:latin typeface="Noteworthy Bold"/>
                <a:ea typeface="Noteworthy Bold"/>
                <a:cs typeface="Noteworthy Bold"/>
                <a:sym typeface="Noteworthy Bold"/>
              </a:defRPr>
            </a:pPr>
            <a:endParaRPr/>
          </a:p>
          <a:p>
            <a:pPr>
              <a:defRPr sz="2600" b="0" u="sng">
                <a:solidFill>
                  <a:srgbClr val="0A0203"/>
                </a:solidFill>
                <a:latin typeface="Noteworthy Bold"/>
                <a:ea typeface="Noteworthy Bold"/>
                <a:cs typeface="Noteworthy Bold"/>
                <a:sym typeface="Noteworthy Bold"/>
              </a:defRPr>
            </a:pPr>
            <a:endParaRPr/>
          </a:p>
          <a:p>
            <a:pPr>
              <a:defRPr sz="2600" b="0" u="sng">
                <a:solidFill>
                  <a:srgbClr val="0A0203"/>
                </a:solidFill>
                <a:latin typeface="Noteworthy Bold"/>
                <a:ea typeface="Noteworthy Bold"/>
                <a:cs typeface="Noteworthy Bold"/>
                <a:sym typeface="Noteworthy Bold"/>
              </a:defRPr>
            </a:pPr>
            <a:endParaRPr/>
          </a:p>
          <a:p>
            <a:pPr>
              <a:defRPr sz="2600" b="0" u="sng">
                <a:solidFill>
                  <a:srgbClr val="0A0203"/>
                </a:solidFill>
                <a:latin typeface="Noteworthy Bold"/>
                <a:ea typeface="Noteworthy Bold"/>
                <a:cs typeface="Noteworthy Bold"/>
                <a:sym typeface="Noteworthy Bold"/>
              </a:defRPr>
            </a:pPr>
            <a:endParaRPr/>
          </a:p>
          <a:p>
            <a:pPr>
              <a:defRPr sz="2600" b="0" u="sng">
                <a:solidFill>
                  <a:srgbClr val="0A0203"/>
                </a:solidFill>
                <a:latin typeface="Noteworthy Bold"/>
                <a:ea typeface="Noteworthy Bold"/>
                <a:cs typeface="Noteworthy Bold"/>
                <a:sym typeface="Noteworthy Bold"/>
              </a:defRPr>
            </a:pPr>
            <a:endParaRPr/>
          </a:p>
          <a:p>
            <a:pPr>
              <a:defRPr sz="2600" b="0" u="sng">
                <a:solidFill>
                  <a:srgbClr val="0A0203"/>
                </a:solidFill>
                <a:latin typeface="Noteworthy Bold"/>
                <a:ea typeface="Noteworthy Bold"/>
                <a:cs typeface="Noteworthy Bold"/>
                <a:sym typeface="Noteworthy Bold"/>
              </a:defRPr>
            </a:pPr>
            <a:endParaRPr/>
          </a:p>
          <a:p>
            <a:pPr>
              <a:defRPr sz="2600" b="0" u="sng">
                <a:solidFill>
                  <a:srgbClr val="0A0203"/>
                </a:solidFill>
                <a:latin typeface="Noteworthy Bold"/>
                <a:ea typeface="Noteworthy Bold"/>
                <a:cs typeface="Noteworthy Bold"/>
                <a:sym typeface="Noteworthy Bold"/>
              </a:defRPr>
            </a:pPr>
            <a:endParaRPr/>
          </a:p>
          <a:p>
            <a:pPr>
              <a:defRPr sz="2600" b="0" u="sng">
                <a:solidFill>
                  <a:srgbClr val="0A0203"/>
                </a:solidFill>
                <a:latin typeface="Noteworthy Bold"/>
                <a:ea typeface="Noteworthy Bold"/>
                <a:cs typeface="Noteworthy Bold"/>
                <a:sym typeface="Noteworthy Bold"/>
              </a:defRPr>
            </a:pPr>
            <a:endParaRPr/>
          </a:p>
          <a:p>
            <a:pPr lvl="1" indent="0" algn="l">
              <a:defRPr sz="1400" b="0">
                <a:latin typeface="Noteworthy Light"/>
                <a:ea typeface="Noteworthy Light"/>
                <a:cs typeface="Noteworthy Light"/>
                <a:sym typeface="Noteworthy Light"/>
              </a:defRPr>
            </a:pPr>
            <a:endParaRPr/>
          </a:p>
          <a:p>
            <a:pPr lvl="1" indent="0" algn="l">
              <a:defRPr sz="1400" b="0">
                <a:solidFill>
                  <a:schemeClr val="accent5">
                    <a:hueOff val="-82419"/>
                    <a:satOff val="-9513"/>
                    <a:lumOff val="-16343"/>
                  </a:schemeClr>
                </a:solidFill>
                <a:latin typeface="Noteworthy Bold"/>
                <a:ea typeface="Noteworthy Bold"/>
                <a:cs typeface="Noteworthy Bold"/>
                <a:sym typeface="Noteworthy Bold"/>
              </a:defRPr>
            </a:pPr>
            <a:endParaRPr/>
          </a:p>
        </p:txBody>
      </p:sp>
      <p:sp>
        <p:nvSpPr>
          <p:cNvPr id="153" name="Physical development"/>
          <p:cNvSpPr/>
          <p:nvPr/>
        </p:nvSpPr>
        <p:spPr>
          <a:xfrm>
            <a:off x="12574" y="187456"/>
            <a:ext cx="9217836" cy="6705921"/>
          </a:xfrm>
          <a:prstGeom prst="roundRect">
            <a:avLst>
              <a:gd name="adj" fmla="val 14594"/>
            </a:avLst>
          </a:prstGeom>
          <a:ln w="25400">
            <a:solidFill>
              <a:schemeClr val="accent3"/>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a:p>
            <a:pPr>
              <a:defRPr sz="2600" b="0" u="sng">
                <a:latin typeface="Noteworthy Bold"/>
                <a:ea typeface="Noteworthy Bold"/>
                <a:cs typeface="Noteworthy Bold"/>
                <a:sym typeface="Noteworthy Bold"/>
              </a:defRPr>
            </a:pPr>
            <a:endParaRPr dirty="0"/>
          </a:p>
        </p:txBody>
      </p:sp>
      <p:sp>
        <p:nvSpPr>
          <p:cNvPr id="154" name="PSED"/>
          <p:cNvSpPr/>
          <p:nvPr/>
        </p:nvSpPr>
        <p:spPr>
          <a:xfrm>
            <a:off x="10542265" y="6040459"/>
            <a:ext cx="4060204" cy="7480750"/>
          </a:xfrm>
          <a:prstGeom prst="roundRect">
            <a:avLst>
              <a:gd name="adj" fmla="val 24104"/>
            </a:avLst>
          </a:prstGeom>
          <a:ln w="25400">
            <a:solidFill>
              <a:schemeClr val="accent4"/>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3200" b="0" u="sng">
                <a:solidFill>
                  <a:srgbClr val="0C0404"/>
                </a:solidFill>
                <a:latin typeface="Noteworthy Light"/>
                <a:ea typeface="Noteworthy Light"/>
                <a:cs typeface="Noteworthy Light"/>
                <a:sym typeface="Noteworthy Light"/>
              </a:defRPr>
            </a:pPr>
            <a:endParaRPr dirty="0"/>
          </a:p>
          <a:p>
            <a:pPr>
              <a:defRPr sz="3200" b="0" u="sng">
                <a:solidFill>
                  <a:srgbClr val="0C0404"/>
                </a:solidFill>
                <a:latin typeface="Noteworthy Light"/>
                <a:ea typeface="Noteworthy Light"/>
                <a:cs typeface="Noteworthy Light"/>
                <a:sym typeface="Noteworthy Light"/>
              </a:defRPr>
            </a:pPr>
            <a:endParaRPr dirty="0"/>
          </a:p>
          <a:p>
            <a:pPr>
              <a:defRPr sz="3200" b="0" u="sng">
                <a:solidFill>
                  <a:srgbClr val="0C0404"/>
                </a:solidFill>
                <a:latin typeface="Noteworthy Light"/>
                <a:ea typeface="Noteworthy Light"/>
                <a:cs typeface="Noteworthy Light"/>
                <a:sym typeface="Noteworthy Light"/>
              </a:defRPr>
            </a:pPr>
            <a:endParaRPr dirty="0"/>
          </a:p>
          <a:p>
            <a:pPr>
              <a:defRPr sz="3200" b="0" u="sng">
                <a:solidFill>
                  <a:srgbClr val="0C0404"/>
                </a:solidFill>
                <a:latin typeface="Noteworthy Light"/>
                <a:ea typeface="Noteworthy Light"/>
                <a:cs typeface="Noteworthy Light"/>
                <a:sym typeface="Noteworthy Light"/>
              </a:defRPr>
            </a:pPr>
            <a:endParaRPr dirty="0"/>
          </a:p>
        </p:txBody>
      </p:sp>
      <p:sp>
        <p:nvSpPr>
          <p:cNvPr id="155" name="Mathematics…"/>
          <p:cNvSpPr/>
          <p:nvPr/>
        </p:nvSpPr>
        <p:spPr>
          <a:xfrm>
            <a:off x="9458437" y="369105"/>
            <a:ext cx="9546858" cy="5588133"/>
          </a:xfrm>
          <a:prstGeom prst="roundRect">
            <a:avLst>
              <a:gd name="adj" fmla="val 17514"/>
            </a:avLst>
          </a:prstGeom>
          <a:ln w="25400">
            <a:solidFill>
              <a:schemeClr val="accent5"/>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2600" b="0" u="sng">
                <a:latin typeface="Noteworthy Bold"/>
                <a:ea typeface="Noteworthy Bold"/>
                <a:cs typeface="Noteworthy Bold"/>
                <a:sym typeface="Noteworthy Bold"/>
              </a:defRPr>
            </a:pPr>
            <a:r>
              <a:t>Mathematics </a:t>
            </a:r>
          </a:p>
          <a:p>
            <a:pPr>
              <a:defRPr sz="1400" b="0">
                <a:latin typeface="Noteworthy Bold"/>
                <a:ea typeface="Noteworthy Bold"/>
                <a:cs typeface="Noteworthy Bold"/>
                <a:sym typeface="Noteworthy Bold"/>
              </a:defRPr>
            </a:pPr>
            <a:r>
              <a:t>We follow the white rose scheme for maths, incorporating numicon and number blocks to support our maths learning. </a:t>
            </a: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a:p>
            <a:pPr>
              <a:defRPr sz="1400" b="0">
                <a:latin typeface="Noteworthy Light"/>
                <a:ea typeface="Noteworthy Light"/>
                <a:cs typeface="Noteworthy Light"/>
                <a:sym typeface="Noteworthy Light"/>
              </a:defRPr>
            </a:pPr>
            <a:endParaRPr/>
          </a:p>
        </p:txBody>
      </p:sp>
      <p:sp>
        <p:nvSpPr>
          <p:cNvPr id="156" name="Knowledge and understanding of the world"/>
          <p:cNvSpPr/>
          <p:nvPr/>
        </p:nvSpPr>
        <p:spPr>
          <a:xfrm>
            <a:off x="19227800" y="218267"/>
            <a:ext cx="4867134" cy="10249132"/>
          </a:xfrm>
          <a:prstGeom prst="roundRect">
            <a:avLst>
              <a:gd name="adj" fmla="val 15000"/>
            </a:avLst>
          </a:prstGeom>
          <a:ln w="25400">
            <a:solidFill>
              <a:schemeClr val="accent6">
                <a:hueOff val="-146070"/>
                <a:satOff val="-10048"/>
                <a:lumOff val="-30626"/>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defRPr sz="2600" b="0" u="sng">
                <a:latin typeface="Noteworthy Bold"/>
                <a:ea typeface="Noteworthy Bold"/>
                <a:cs typeface="Noteworthy Bold"/>
                <a:sym typeface="Noteworthy Bold"/>
              </a:defRPr>
            </a:pPr>
            <a:r>
              <a:t>Knowledge and understanding of the world</a:t>
            </a: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a:p>
            <a:pPr>
              <a:defRPr sz="3200" b="0" u="sng">
                <a:latin typeface="Noteworthy Light"/>
                <a:ea typeface="Noteworthy Light"/>
                <a:cs typeface="Noteworthy Light"/>
                <a:sym typeface="Noteworthy Light"/>
              </a:defRPr>
            </a:pPr>
            <a:endParaRPr/>
          </a:p>
        </p:txBody>
      </p:sp>
      <p:sp>
        <p:nvSpPr>
          <p:cNvPr id="157" name="Expressive arts and          design"/>
          <p:cNvSpPr/>
          <p:nvPr/>
        </p:nvSpPr>
        <p:spPr>
          <a:xfrm>
            <a:off x="14765030" y="6028393"/>
            <a:ext cx="4274390" cy="7469340"/>
          </a:xfrm>
          <a:prstGeom prst="roundRect">
            <a:avLst>
              <a:gd name="adj" fmla="val 17080"/>
            </a:avLst>
          </a:prstGeom>
          <a:ln w="25400">
            <a:solidFill>
              <a:schemeClr val="accent6">
                <a:satOff val="18029"/>
                <a:lumOff val="12067"/>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lstStyle/>
          <a:p>
            <a:pPr algn="r">
              <a:defRPr sz="2600" b="0" u="sng">
                <a:latin typeface="Noteworthy Bold"/>
                <a:ea typeface="Noteworthy Bold"/>
                <a:cs typeface="Noteworthy Bold"/>
                <a:sym typeface="Noteworthy Bold"/>
              </a:defRPr>
            </a:pPr>
            <a:r>
              <a:rPr dirty="0"/>
              <a:t>Expressive arts and          design     </a:t>
            </a:r>
          </a:p>
          <a:p>
            <a:pPr>
              <a:defRPr sz="3200" b="0" u="sng">
                <a:latin typeface="Noteworthy Light"/>
                <a:ea typeface="Noteworthy Light"/>
                <a:cs typeface="Noteworthy Light"/>
                <a:sym typeface="Noteworthy Light"/>
              </a:defRPr>
            </a:pPr>
            <a:endParaRPr dirty="0"/>
          </a:p>
          <a:p>
            <a:pPr>
              <a:defRPr sz="3200" b="0" u="sng">
                <a:latin typeface="Noteworthy Light"/>
                <a:ea typeface="Noteworthy Light"/>
                <a:cs typeface="Noteworthy Light"/>
                <a:sym typeface="Noteworthy Light"/>
              </a:defRPr>
            </a:pPr>
            <a:endParaRPr dirty="0"/>
          </a:p>
          <a:p>
            <a:pPr>
              <a:defRPr sz="3200" b="0" u="sng">
                <a:latin typeface="Noteworthy Light"/>
                <a:ea typeface="Noteworthy Light"/>
                <a:cs typeface="Noteworthy Light"/>
                <a:sym typeface="Noteworthy Light"/>
              </a:defRPr>
            </a:pPr>
            <a:endParaRPr dirty="0"/>
          </a:p>
          <a:p>
            <a:pPr>
              <a:defRPr sz="3200" b="0" u="sng">
                <a:latin typeface="Noteworthy Light"/>
                <a:ea typeface="Noteworthy Light"/>
                <a:cs typeface="Noteworthy Light"/>
                <a:sym typeface="Noteworthy Light"/>
              </a:defRPr>
            </a:pPr>
            <a:endParaRPr dirty="0"/>
          </a:p>
          <a:p>
            <a:pPr>
              <a:defRPr sz="3200" b="0" u="sng">
                <a:latin typeface="Noteworthy Light"/>
                <a:ea typeface="Noteworthy Light"/>
                <a:cs typeface="Noteworthy Light"/>
                <a:sym typeface="Noteworthy Light"/>
              </a:defRPr>
            </a:pPr>
            <a:endParaRPr dirty="0"/>
          </a:p>
          <a:p>
            <a:pPr>
              <a:defRPr sz="3200" b="0" u="sng">
                <a:latin typeface="Noteworthy Light"/>
                <a:ea typeface="Noteworthy Light"/>
                <a:cs typeface="Noteworthy Light"/>
                <a:sym typeface="Noteworthy Light"/>
              </a:defRPr>
            </a:pPr>
            <a:endParaRPr dirty="0"/>
          </a:p>
          <a:p>
            <a:pPr>
              <a:defRPr sz="3200" b="0" u="sng">
                <a:latin typeface="Noteworthy Light"/>
                <a:ea typeface="Noteworthy Light"/>
                <a:cs typeface="Noteworthy Light"/>
                <a:sym typeface="Noteworthy Light"/>
              </a:defRPr>
            </a:pPr>
            <a:endParaRPr dirty="0"/>
          </a:p>
          <a:p>
            <a:pPr>
              <a:defRPr sz="3200" b="0" u="sng">
                <a:latin typeface="Noteworthy Light"/>
                <a:ea typeface="Noteworthy Light"/>
                <a:cs typeface="Noteworthy Light"/>
                <a:sym typeface="Noteworthy Light"/>
              </a:defRPr>
            </a:pPr>
            <a:endParaRPr dirty="0"/>
          </a:p>
        </p:txBody>
      </p:sp>
      <p:pic>
        <p:nvPicPr>
          <p:cNvPr id="158" name="Image" descr="Image"/>
          <p:cNvPicPr>
            <a:picLocks noChangeAspect="1"/>
          </p:cNvPicPr>
          <p:nvPr/>
        </p:nvPicPr>
        <p:blipFill>
          <a:blip r:embed="rId3">
            <a:alphaModFix amt="67132"/>
            <a:extLst/>
          </a:blip>
          <a:stretch>
            <a:fillRect/>
          </a:stretch>
        </p:blipFill>
        <p:spPr>
          <a:xfrm>
            <a:off x="7564777" y="2261655"/>
            <a:ext cx="1086117" cy="571192"/>
          </a:xfrm>
          <a:prstGeom prst="rect">
            <a:avLst/>
          </a:prstGeom>
          <a:ln w="12700">
            <a:miter lim="400000"/>
          </a:ln>
        </p:spPr>
      </p:pic>
      <p:pic>
        <p:nvPicPr>
          <p:cNvPr id="159" name="Image" descr="Image"/>
          <p:cNvPicPr>
            <a:picLocks noChangeAspect="1"/>
          </p:cNvPicPr>
          <p:nvPr/>
        </p:nvPicPr>
        <p:blipFill>
          <a:blip r:embed="rId4">
            <a:alphaModFix amt="61725"/>
            <a:extLst/>
          </a:blip>
          <a:srcRect r="14156"/>
          <a:stretch>
            <a:fillRect/>
          </a:stretch>
        </p:blipFill>
        <p:spPr>
          <a:xfrm>
            <a:off x="3052924" y="3215746"/>
            <a:ext cx="1085998" cy="933754"/>
          </a:xfrm>
          <a:prstGeom prst="rect">
            <a:avLst/>
          </a:prstGeom>
          <a:ln w="12700">
            <a:miter lim="400000"/>
          </a:ln>
        </p:spPr>
      </p:pic>
      <p:pic>
        <p:nvPicPr>
          <p:cNvPr id="160" name="Image" descr="Image"/>
          <p:cNvPicPr>
            <a:picLocks noChangeAspect="1"/>
          </p:cNvPicPr>
          <p:nvPr/>
        </p:nvPicPr>
        <p:blipFill>
          <a:blip r:embed="rId5">
            <a:alphaModFix amt="56989"/>
            <a:extLst/>
          </a:blip>
          <a:stretch>
            <a:fillRect/>
          </a:stretch>
        </p:blipFill>
        <p:spPr>
          <a:xfrm>
            <a:off x="6104937" y="5798122"/>
            <a:ext cx="1239524" cy="992607"/>
          </a:xfrm>
          <a:prstGeom prst="rect">
            <a:avLst/>
          </a:prstGeom>
          <a:ln w="12700">
            <a:miter lim="400000"/>
          </a:ln>
        </p:spPr>
      </p:pic>
      <p:pic>
        <p:nvPicPr>
          <p:cNvPr id="161" name="Image" descr="Image"/>
          <p:cNvPicPr>
            <a:picLocks noChangeAspect="1"/>
          </p:cNvPicPr>
          <p:nvPr/>
        </p:nvPicPr>
        <p:blipFill>
          <a:blip r:embed="rId6">
            <a:alphaModFix amt="77132"/>
            <a:extLst/>
          </a:blip>
          <a:srcRect r="22289"/>
          <a:stretch>
            <a:fillRect/>
          </a:stretch>
        </p:blipFill>
        <p:spPr>
          <a:xfrm>
            <a:off x="7495232" y="5321954"/>
            <a:ext cx="1476684" cy="1064128"/>
          </a:xfrm>
          <a:prstGeom prst="rect">
            <a:avLst/>
          </a:prstGeom>
          <a:ln w="12700">
            <a:miter lim="400000"/>
          </a:ln>
        </p:spPr>
      </p:pic>
      <p:pic>
        <p:nvPicPr>
          <p:cNvPr id="162" name="Screenshot 2021-08-01 at 16.32.00.png" descr="Screenshot 2021-08-01 at 16.32.00.png"/>
          <p:cNvPicPr>
            <a:picLocks noChangeAspect="1"/>
          </p:cNvPicPr>
          <p:nvPr/>
        </p:nvPicPr>
        <p:blipFill>
          <a:blip r:embed="rId7">
            <a:alphaModFix amt="88439"/>
            <a:extLst/>
          </a:blip>
          <a:srcRect l="738" r="23263"/>
          <a:stretch>
            <a:fillRect/>
          </a:stretch>
        </p:blipFill>
        <p:spPr>
          <a:xfrm>
            <a:off x="4857165" y="9997444"/>
            <a:ext cx="5484020" cy="599436"/>
          </a:xfrm>
          <a:custGeom>
            <a:avLst/>
            <a:gdLst/>
            <a:ahLst/>
            <a:cxnLst>
              <a:cxn ang="0">
                <a:pos x="wd2" y="hd2"/>
              </a:cxn>
              <a:cxn ang="5400000">
                <a:pos x="wd2" y="hd2"/>
              </a:cxn>
              <a:cxn ang="10800000">
                <a:pos x="wd2" y="hd2"/>
              </a:cxn>
              <a:cxn ang="16200000">
                <a:pos x="wd2" y="hd2"/>
              </a:cxn>
            </a:cxnLst>
            <a:rect l="0" t="0" r="r" b="b"/>
            <a:pathLst>
              <a:path w="21600" h="21600" extrusionOk="0">
                <a:moveTo>
                  <a:pt x="342" y="0"/>
                </a:moveTo>
                <a:cubicBezTo>
                  <a:pt x="259" y="1211"/>
                  <a:pt x="187" y="2504"/>
                  <a:pt x="133" y="3874"/>
                </a:cubicBezTo>
                <a:cubicBezTo>
                  <a:pt x="45" y="6094"/>
                  <a:pt x="0" y="8445"/>
                  <a:pt x="0" y="10807"/>
                </a:cubicBezTo>
                <a:cubicBezTo>
                  <a:pt x="0" y="13169"/>
                  <a:pt x="45" y="15506"/>
                  <a:pt x="133" y="17726"/>
                </a:cubicBezTo>
                <a:cubicBezTo>
                  <a:pt x="187" y="19096"/>
                  <a:pt x="259" y="20389"/>
                  <a:pt x="342" y="21600"/>
                </a:cubicBezTo>
                <a:lnTo>
                  <a:pt x="21258" y="21600"/>
                </a:lnTo>
                <a:cubicBezTo>
                  <a:pt x="21341" y="20389"/>
                  <a:pt x="21411" y="19096"/>
                  <a:pt x="21466" y="17726"/>
                </a:cubicBezTo>
                <a:cubicBezTo>
                  <a:pt x="21554" y="15506"/>
                  <a:pt x="21600" y="13169"/>
                  <a:pt x="21600" y="10807"/>
                </a:cubicBezTo>
                <a:cubicBezTo>
                  <a:pt x="21600" y="8445"/>
                  <a:pt x="21554" y="6094"/>
                  <a:pt x="21466" y="3874"/>
                </a:cubicBezTo>
                <a:cubicBezTo>
                  <a:pt x="21411" y="2504"/>
                  <a:pt x="21341" y="1211"/>
                  <a:pt x="21258" y="0"/>
                </a:cubicBezTo>
                <a:lnTo>
                  <a:pt x="342" y="0"/>
                </a:lnTo>
                <a:close/>
              </a:path>
            </a:pathLst>
          </a:custGeom>
          <a:ln w="25400">
            <a:solidFill>
              <a:schemeClr val="accent1"/>
            </a:solidFill>
            <a:miter lim="400000"/>
          </a:ln>
        </p:spPr>
      </p:pic>
      <p:pic>
        <p:nvPicPr>
          <p:cNvPr id="163" name="Image" descr="Image"/>
          <p:cNvPicPr>
            <a:picLocks noChangeAspect="1"/>
          </p:cNvPicPr>
          <p:nvPr/>
        </p:nvPicPr>
        <p:blipFill>
          <a:blip r:embed="rId8">
            <a:alphaModFix amt="74459"/>
            <a:extLst/>
          </a:blip>
          <a:srcRect t="14989"/>
          <a:stretch>
            <a:fillRect/>
          </a:stretch>
        </p:blipFill>
        <p:spPr>
          <a:xfrm>
            <a:off x="3010781" y="1172727"/>
            <a:ext cx="992994" cy="828128"/>
          </a:xfrm>
          <a:prstGeom prst="rect">
            <a:avLst/>
          </a:prstGeom>
          <a:ln w="12700">
            <a:miter lim="400000"/>
          </a:ln>
        </p:spPr>
      </p:pic>
      <p:pic>
        <p:nvPicPr>
          <p:cNvPr id="164" name="Image" descr="Image"/>
          <p:cNvPicPr>
            <a:picLocks noChangeAspect="1"/>
          </p:cNvPicPr>
          <p:nvPr/>
        </p:nvPicPr>
        <p:blipFill>
          <a:blip r:embed="rId9">
            <a:alphaModFix amt="54296"/>
            <a:extLst/>
          </a:blip>
          <a:stretch>
            <a:fillRect/>
          </a:stretch>
        </p:blipFill>
        <p:spPr>
          <a:xfrm>
            <a:off x="2318535" y="11700761"/>
            <a:ext cx="2094669" cy="1088569"/>
          </a:xfrm>
          <a:prstGeom prst="rect">
            <a:avLst/>
          </a:prstGeom>
          <a:ln w="12700">
            <a:miter lim="400000"/>
          </a:ln>
        </p:spPr>
      </p:pic>
      <p:pic>
        <p:nvPicPr>
          <p:cNvPr id="165" name="Image" descr="Image"/>
          <p:cNvPicPr>
            <a:picLocks noChangeAspect="1"/>
          </p:cNvPicPr>
          <p:nvPr/>
        </p:nvPicPr>
        <p:blipFill>
          <a:blip r:embed="rId10">
            <a:alphaModFix amt="63645"/>
            <a:extLst/>
          </a:blip>
          <a:stretch>
            <a:fillRect/>
          </a:stretch>
        </p:blipFill>
        <p:spPr>
          <a:xfrm>
            <a:off x="8372488" y="8168425"/>
            <a:ext cx="1239524" cy="694134"/>
          </a:xfrm>
          <a:prstGeom prst="rect">
            <a:avLst/>
          </a:prstGeom>
          <a:ln w="12700">
            <a:miter lim="400000"/>
          </a:ln>
        </p:spPr>
      </p:pic>
      <p:sp>
        <p:nvSpPr>
          <p:cNvPr id="166" name="Tricky words: These are words that you cannot sound out, they have a tricky part- for example: said. The tricky part is the ‘ai’ making the ‘e’ sound."/>
          <p:cNvSpPr txBox="1"/>
          <p:nvPr/>
        </p:nvSpPr>
        <p:spPr>
          <a:xfrm>
            <a:off x="4957809" y="10702902"/>
            <a:ext cx="3276123" cy="1311974"/>
          </a:xfrm>
          <a:prstGeom prst="rect">
            <a:avLst/>
          </a:prstGeom>
          <a:ln w="6350">
            <a:solidFill>
              <a:schemeClr val="accent1"/>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1300" b="0">
                <a:latin typeface="Noteworthy Bold"/>
                <a:ea typeface="Noteworthy Bold"/>
                <a:cs typeface="Noteworthy Bold"/>
                <a:sym typeface="Noteworthy Bold"/>
              </a:defRPr>
            </a:pPr>
            <a:r>
              <a:rPr sz="2000"/>
              <a:t>Tricky words:</a:t>
            </a:r>
            <a:r>
              <a:t> </a:t>
            </a:r>
            <a:r>
              <a:rPr>
                <a:latin typeface="Noteworthy Light"/>
                <a:ea typeface="Noteworthy Light"/>
                <a:cs typeface="Noteworthy Light"/>
                <a:sym typeface="Noteworthy Light"/>
              </a:rPr>
              <a:t>These are words that you cannot sound out, they have a tricky part- for example: </a:t>
            </a:r>
            <a:r>
              <a:t>said</a:t>
            </a:r>
            <a:r>
              <a:rPr>
                <a:latin typeface="Noteworthy Light"/>
                <a:ea typeface="Noteworthy Light"/>
                <a:cs typeface="Noteworthy Light"/>
                <a:sym typeface="Noteworthy Light"/>
              </a:rPr>
              <a:t>. The tricky part is the ‘ai’ making the ‘e’ sound.</a:t>
            </a:r>
          </a:p>
        </p:txBody>
      </p:sp>
      <p:pic>
        <p:nvPicPr>
          <p:cNvPr id="167" name="Image" descr="Image"/>
          <p:cNvPicPr>
            <a:picLocks noChangeAspect="1"/>
          </p:cNvPicPr>
          <p:nvPr/>
        </p:nvPicPr>
        <p:blipFill>
          <a:blip r:embed="rId11">
            <a:alphaModFix amt="63033"/>
            <a:extLst/>
          </a:blip>
          <a:srcRect l="1147" t="10744" r="7217" b="3063"/>
          <a:stretch>
            <a:fillRect/>
          </a:stretch>
        </p:blipFill>
        <p:spPr>
          <a:xfrm>
            <a:off x="9791795" y="4076048"/>
            <a:ext cx="2625503" cy="1382951"/>
          </a:xfrm>
          <a:custGeom>
            <a:avLst/>
            <a:gdLst/>
            <a:ahLst/>
            <a:cxnLst>
              <a:cxn ang="0">
                <a:pos x="wd2" y="hd2"/>
              </a:cxn>
              <a:cxn ang="5400000">
                <a:pos x="wd2" y="hd2"/>
              </a:cxn>
              <a:cxn ang="10800000">
                <a:pos x="wd2" y="hd2"/>
              </a:cxn>
              <a:cxn ang="16200000">
                <a:pos x="wd2" y="hd2"/>
              </a:cxn>
            </a:cxnLst>
            <a:rect l="0" t="0" r="r" b="b"/>
            <a:pathLst>
              <a:path w="21588" h="21376" extrusionOk="0">
                <a:moveTo>
                  <a:pt x="12137" y="1"/>
                </a:moveTo>
                <a:cubicBezTo>
                  <a:pt x="12046" y="10"/>
                  <a:pt x="11980" y="77"/>
                  <a:pt x="11955" y="203"/>
                </a:cubicBezTo>
                <a:cubicBezTo>
                  <a:pt x="11925" y="349"/>
                  <a:pt x="11976" y="429"/>
                  <a:pt x="12118" y="461"/>
                </a:cubicBezTo>
                <a:cubicBezTo>
                  <a:pt x="12375" y="518"/>
                  <a:pt x="12447" y="867"/>
                  <a:pt x="12225" y="976"/>
                </a:cubicBezTo>
                <a:cubicBezTo>
                  <a:pt x="12006" y="1084"/>
                  <a:pt x="12016" y="1295"/>
                  <a:pt x="12248" y="1461"/>
                </a:cubicBezTo>
                <a:cubicBezTo>
                  <a:pt x="12504" y="1643"/>
                  <a:pt x="12560" y="1861"/>
                  <a:pt x="12398" y="2031"/>
                </a:cubicBezTo>
                <a:cubicBezTo>
                  <a:pt x="12311" y="2124"/>
                  <a:pt x="12220" y="2118"/>
                  <a:pt x="12131" y="2013"/>
                </a:cubicBezTo>
                <a:cubicBezTo>
                  <a:pt x="12029" y="1894"/>
                  <a:pt x="11960" y="1905"/>
                  <a:pt x="11863" y="2056"/>
                </a:cubicBezTo>
                <a:cubicBezTo>
                  <a:pt x="11745" y="2241"/>
                  <a:pt x="11752" y="2280"/>
                  <a:pt x="11942" y="2467"/>
                </a:cubicBezTo>
                <a:cubicBezTo>
                  <a:pt x="12062" y="2586"/>
                  <a:pt x="12132" y="2756"/>
                  <a:pt x="12108" y="2872"/>
                </a:cubicBezTo>
                <a:cubicBezTo>
                  <a:pt x="12085" y="2982"/>
                  <a:pt x="12046" y="3310"/>
                  <a:pt x="12017" y="3602"/>
                </a:cubicBezTo>
                <a:cubicBezTo>
                  <a:pt x="11957" y="4197"/>
                  <a:pt x="11697" y="4589"/>
                  <a:pt x="11618" y="4203"/>
                </a:cubicBezTo>
                <a:cubicBezTo>
                  <a:pt x="11593" y="4078"/>
                  <a:pt x="11527" y="3976"/>
                  <a:pt x="11475" y="3976"/>
                </a:cubicBezTo>
                <a:cubicBezTo>
                  <a:pt x="11422" y="3976"/>
                  <a:pt x="11304" y="3811"/>
                  <a:pt x="11211" y="3608"/>
                </a:cubicBezTo>
                <a:cubicBezTo>
                  <a:pt x="11117" y="3405"/>
                  <a:pt x="10985" y="3240"/>
                  <a:pt x="10920" y="3240"/>
                </a:cubicBezTo>
                <a:cubicBezTo>
                  <a:pt x="10766" y="3240"/>
                  <a:pt x="10763" y="3920"/>
                  <a:pt x="10917" y="4031"/>
                </a:cubicBezTo>
                <a:cubicBezTo>
                  <a:pt x="11082" y="4151"/>
                  <a:pt x="11082" y="8453"/>
                  <a:pt x="10917" y="8712"/>
                </a:cubicBezTo>
                <a:cubicBezTo>
                  <a:pt x="10829" y="8848"/>
                  <a:pt x="10795" y="8831"/>
                  <a:pt x="10757" y="8644"/>
                </a:cubicBezTo>
                <a:cubicBezTo>
                  <a:pt x="10730" y="8514"/>
                  <a:pt x="10675" y="8446"/>
                  <a:pt x="10636" y="8491"/>
                </a:cubicBezTo>
                <a:cubicBezTo>
                  <a:pt x="10597" y="8536"/>
                  <a:pt x="10547" y="8473"/>
                  <a:pt x="10522" y="8350"/>
                </a:cubicBezTo>
                <a:cubicBezTo>
                  <a:pt x="10478" y="8133"/>
                  <a:pt x="9858" y="7489"/>
                  <a:pt x="9631" y="7424"/>
                </a:cubicBezTo>
                <a:cubicBezTo>
                  <a:pt x="9389" y="7354"/>
                  <a:pt x="9221" y="7675"/>
                  <a:pt x="9246" y="8160"/>
                </a:cubicBezTo>
                <a:cubicBezTo>
                  <a:pt x="9259" y="8418"/>
                  <a:pt x="9313" y="8626"/>
                  <a:pt x="9363" y="8626"/>
                </a:cubicBezTo>
                <a:cubicBezTo>
                  <a:pt x="9414" y="8626"/>
                  <a:pt x="9481" y="8675"/>
                  <a:pt x="9514" y="8736"/>
                </a:cubicBezTo>
                <a:cubicBezTo>
                  <a:pt x="9546" y="8797"/>
                  <a:pt x="9636" y="8847"/>
                  <a:pt x="9713" y="8847"/>
                </a:cubicBezTo>
                <a:cubicBezTo>
                  <a:pt x="9789" y="8847"/>
                  <a:pt x="9900" y="8979"/>
                  <a:pt x="9961" y="9141"/>
                </a:cubicBezTo>
                <a:cubicBezTo>
                  <a:pt x="10021" y="9303"/>
                  <a:pt x="10093" y="9395"/>
                  <a:pt x="10121" y="9344"/>
                </a:cubicBezTo>
                <a:cubicBezTo>
                  <a:pt x="10194" y="9205"/>
                  <a:pt x="10394" y="9560"/>
                  <a:pt x="10741" y="10442"/>
                </a:cubicBezTo>
                <a:lnTo>
                  <a:pt x="11047" y="11227"/>
                </a:lnTo>
                <a:lnTo>
                  <a:pt x="11041" y="14754"/>
                </a:lnTo>
                <a:cubicBezTo>
                  <a:pt x="11033" y="18447"/>
                  <a:pt x="11062" y="19036"/>
                  <a:pt x="11246" y="19036"/>
                </a:cubicBezTo>
                <a:cubicBezTo>
                  <a:pt x="11402" y="19036"/>
                  <a:pt x="11502" y="19622"/>
                  <a:pt x="11423" y="20066"/>
                </a:cubicBezTo>
                <a:cubicBezTo>
                  <a:pt x="11333" y="20568"/>
                  <a:pt x="11372" y="20918"/>
                  <a:pt x="11547" y="21158"/>
                </a:cubicBezTo>
                <a:cubicBezTo>
                  <a:pt x="11862" y="21592"/>
                  <a:pt x="12159" y="21124"/>
                  <a:pt x="12066" y="20343"/>
                </a:cubicBezTo>
                <a:cubicBezTo>
                  <a:pt x="12001" y="19806"/>
                  <a:pt x="12089" y="19257"/>
                  <a:pt x="12216" y="19404"/>
                </a:cubicBezTo>
                <a:cubicBezTo>
                  <a:pt x="12253" y="19448"/>
                  <a:pt x="12306" y="19414"/>
                  <a:pt x="12333" y="19330"/>
                </a:cubicBezTo>
                <a:cubicBezTo>
                  <a:pt x="12436" y="19019"/>
                  <a:pt x="12532" y="19371"/>
                  <a:pt x="12532" y="20066"/>
                </a:cubicBezTo>
                <a:cubicBezTo>
                  <a:pt x="12532" y="21041"/>
                  <a:pt x="12585" y="21250"/>
                  <a:pt x="12842" y="21250"/>
                </a:cubicBezTo>
                <a:cubicBezTo>
                  <a:pt x="13177" y="21250"/>
                  <a:pt x="13284" y="20912"/>
                  <a:pt x="13178" y="20171"/>
                </a:cubicBezTo>
                <a:cubicBezTo>
                  <a:pt x="13105" y="19656"/>
                  <a:pt x="13114" y="19509"/>
                  <a:pt x="13218" y="19294"/>
                </a:cubicBezTo>
                <a:cubicBezTo>
                  <a:pt x="13286" y="19151"/>
                  <a:pt x="13388" y="19036"/>
                  <a:pt x="13446" y="19036"/>
                </a:cubicBezTo>
                <a:cubicBezTo>
                  <a:pt x="13532" y="19036"/>
                  <a:pt x="13550" y="18324"/>
                  <a:pt x="13550" y="15257"/>
                </a:cubicBezTo>
                <a:cubicBezTo>
                  <a:pt x="13550" y="11572"/>
                  <a:pt x="13556" y="11476"/>
                  <a:pt x="13714" y="11399"/>
                </a:cubicBezTo>
                <a:cubicBezTo>
                  <a:pt x="13843" y="11335"/>
                  <a:pt x="13866" y="11238"/>
                  <a:pt x="13828" y="10914"/>
                </a:cubicBezTo>
                <a:cubicBezTo>
                  <a:pt x="13787" y="10563"/>
                  <a:pt x="13843" y="10394"/>
                  <a:pt x="14272" y="9607"/>
                </a:cubicBezTo>
                <a:cubicBezTo>
                  <a:pt x="14543" y="9109"/>
                  <a:pt x="14820" y="8701"/>
                  <a:pt x="14885" y="8699"/>
                </a:cubicBezTo>
                <a:cubicBezTo>
                  <a:pt x="15178" y="8694"/>
                  <a:pt x="15353" y="8007"/>
                  <a:pt x="15176" y="7558"/>
                </a:cubicBezTo>
                <a:cubicBezTo>
                  <a:pt x="15074" y="7303"/>
                  <a:pt x="14690" y="7327"/>
                  <a:pt x="14572" y="7595"/>
                </a:cubicBezTo>
                <a:cubicBezTo>
                  <a:pt x="14518" y="7717"/>
                  <a:pt x="14431" y="7816"/>
                  <a:pt x="14379" y="7816"/>
                </a:cubicBezTo>
                <a:cubicBezTo>
                  <a:pt x="14255" y="7816"/>
                  <a:pt x="13999" y="8371"/>
                  <a:pt x="13880" y="8896"/>
                </a:cubicBezTo>
                <a:cubicBezTo>
                  <a:pt x="13828" y="9125"/>
                  <a:pt x="13741" y="9291"/>
                  <a:pt x="13687" y="9258"/>
                </a:cubicBezTo>
                <a:cubicBezTo>
                  <a:pt x="13617" y="9213"/>
                  <a:pt x="13586" y="8514"/>
                  <a:pt x="13570" y="6663"/>
                </a:cubicBezTo>
                <a:lnTo>
                  <a:pt x="13547" y="4123"/>
                </a:lnTo>
                <a:lnTo>
                  <a:pt x="13792" y="3847"/>
                </a:lnTo>
                <a:cubicBezTo>
                  <a:pt x="14049" y="3553"/>
                  <a:pt x="14029" y="3446"/>
                  <a:pt x="13707" y="3375"/>
                </a:cubicBezTo>
                <a:cubicBezTo>
                  <a:pt x="13574" y="3346"/>
                  <a:pt x="13431" y="3480"/>
                  <a:pt x="13260" y="3786"/>
                </a:cubicBezTo>
                <a:cubicBezTo>
                  <a:pt x="12946" y="4347"/>
                  <a:pt x="12694" y="4496"/>
                  <a:pt x="12637" y="4154"/>
                </a:cubicBezTo>
                <a:cubicBezTo>
                  <a:pt x="12614" y="4018"/>
                  <a:pt x="12563" y="3770"/>
                  <a:pt x="12522" y="3608"/>
                </a:cubicBezTo>
                <a:cubicBezTo>
                  <a:pt x="12440" y="3280"/>
                  <a:pt x="12458" y="2938"/>
                  <a:pt x="12601" y="2283"/>
                </a:cubicBezTo>
                <a:cubicBezTo>
                  <a:pt x="12661" y="2004"/>
                  <a:pt x="12671" y="1737"/>
                  <a:pt x="12627" y="1547"/>
                </a:cubicBezTo>
                <a:cubicBezTo>
                  <a:pt x="12589" y="1382"/>
                  <a:pt x="12581" y="1036"/>
                  <a:pt x="12611" y="780"/>
                </a:cubicBezTo>
                <a:cubicBezTo>
                  <a:pt x="12656" y="382"/>
                  <a:pt x="12638" y="292"/>
                  <a:pt x="12477" y="154"/>
                </a:cubicBezTo>
                <a:cubicBezTo>
                  <a:pt x="12347" y="43"/>
                  <a:pt x="12229" y="-8"/>
                  <a:pt x="12137" y="1"/>
                </a:cubicBezTo>
                <a:close/>
                <a:moveTo>
                  <a:pt x="6877" y="6786"/>
                </a:moveTo>
                <a:cubicBezTo>
                  <a:pt x="6662" y="6786"/>
                  <a:pt x="6564" y="7004"/>
                  <a:pt x="6564" y="7485"/>
                </a:cubicBezTo>
                <a:cubicBezTo>
                  <a:pt x="6564" y="7672"/>
                  <a:pt x="6601" y="7655"/>
                  <a:pt x="6753" y="7387"/>
                </a:cubicBezTo>
                <a:cubicBezTo>
                  <a:pt x="6935" y="7064"/>
                  <a:pt x="7112" y="7069"/>
                  <a:pt x="7112" y="7399"/>
                </a:cubicBezTo>
                <a:cubicBezTo>
                  <a:pt x="7112" y="7485"/>
                  <a:pt x="6945" y="7946"/>
                  <a:pt x="6740" y="8423"/>
                </a:cubicBezTo>
                <a:cubicBezTo>
                  <a:pt x="6408" y="9195"/>
                  <a:pt x="6241" y="9393"/>
                  <a:pt x="5986" y="9307"/>
                </a:cubicBezTo>
                <a:cubicBezTo>
                  <a:pt x="5789" y="9240"/>
                  <a:pt x="5612" y="9490"/>
                  <a:pt x="5633" y="9804"/>
                </a:cubicBezTo>
                <a:cubicBezTo>
                  <a:pt x="5646" y="9988"/>
                  <a:pt x="5607" y="10253"/>
                  <a:pt x="5545" y="10393"/>
                </a:cubicBezTo>
                <a:cubicBezTo>
                  <a:pt x="5456" y="10594"/>
                  <a:pt x="5452" y="10703"/>
                  <a:pt x="5526" y="10926"/>
                </a:cubicBezTo>
                <a:cubicBezTo>
                  <a:pt x="5642" y="11275"/>
                  <a:pt x="5647" y="11754"/>
                  <a:pt x="5536" y="11883"/>
                </a:cubicBezTo>
                <a:cubicBezTo>
                  <a:pt x="5480" y="11948"/>
                  <a:pt x="5490" y="12058"/>
                  <a:pt x="5568" y="12221"/>
                </a:cubicBezTo>
                <a:cubicBezTo>
                  <a:pt x="5724" y="12547"/>
                  <a:pt x="5727" y="14850"/>
                  <a:pt x="5571" y="15269"/>
                </a:cubicBezTo>
                <a:cubicBezTo>
                  <a:pt x="5512" y="15430"/>
                  <a:pt x="5464" y="15665"/>
                  <a:pt x="5464" y="15797"/>
                </a:cubicBezTo>
                <a:cubicBezTo>
                  <a:pt x="5464" y="15929"/>
                  <a:pt x="5412" y="16230"/>
                  <a:pt x="5350" y="16466"/>
                </a:cubicBezTo>
                <a:cubicBezTo>
                  <a:pt x="5239" y="16884"/>
                  <a:pt x="5178" y="17306"/>
                  <a:pt x="5098" y="18238"/>
                </a:cubicBezTo>
                <a:cubicBezTo>
                  <a:pt x="5067" y="18604"/>
                  <a:pt x="5093" y="18713"/>
                  <a:pt x="5213" y="18772"/>
                </a:cubicBezTo>
                <a:cubicBezTo>
                  <a:pt x="5296" y="18813"/>
                  <a:pt x="5422" y="18786"/>
                  <a:pt x="5493" y="18711"/>
                </a:cubicBezTo>
                <a:cubicBezTo>
                  <a:pt x="5564" y="18636"/>
                  <a:pt x="5665" y="18630"/>
                  <a:pt x="5718" y="18692"/>
                </a:cubicBezTo>
                <a:cubicBezTo>
                  <a:pt x="5772" y="18755"/>
                  <a:pt x="5886" y="18806"/>
                  <a:pt x="5973" y="18809"/>
                </a:cubicBezTo>
                <a:cubicBezTo>
                  <a:pt x="6104" y="18814"/>
                  <a:pt x="6127" y="18898"/>
                  <a:pt x="6107" y="19330"/>
                </a:cubicBezTo>
                <a:cubicBezTo>
                  <a:pt x="6093" y="19615"/>
                  <a:pt x="6014" y="19956"/>
                  <a:pt x="5930" y="20091"/>
                </a:cubicBezTo>
                <a:cubicBezTo>
                  <a:pt x="5741" y="20396"/>
                  <a:pt x="5732" y="20929"/>
                  <a:pt x="5914" y="21189"/>
                </a:cubicBezTo>
                <a:cubicBezTo>
                  <a:pt x="6098" y="21452"/>
                  <a:pt x="6167" y="21446"/>
                  <a:pt x="6456" y="21115"/>
                </a:cubicBezTo>
                <a:cubicBezTo>
                  <a:pt x="6669" y="20871"/>
                  <a:pt x="6698" y="20760"/>
                  <a:pt x="6684" y="20269"/>
                </a:cubicBezTo>
                <a:cubicBezTo>
                  <a:pt x="6676" y="19957"/>
                  <a:pt x="6643" y="19586"/>
                  <a:pt x="6609" y="19447"/>
                </a:cubicBezTo>
                <a:cubicBezTo>
                  <a:pt x="6508" y="19024"/>
                  <a:pt x="6594" y="18843"/>
                  <a:pt x="6909" y="18827"/>
                </a:cubicBezTo>
                <a:cubicBezTo>
                  <a:pt x="7259" y="18809"/>
                  <a:pt x="7353" y="19064"/>
                  <a:pt x="7151" y="19484"/>
                </a:cubicBezTo>
                <a:cubicBezTo>
                  <a:pt x="7042" y="19710"/>
                  <a:pt x="7032" y="19814"/>
                  <a:pt x="7105" y="19981"/>
                </a:cubicBezTo>
                <a:cubicBezTo>
                  <a:pt x="7166" y="20117"/>
                  <a:pt x="7169" y="20222"/>
                  <a:pt x="7118" y="20281"/>
                </a:cubicBezTo>
                <a:cubicBezTo>
                  <a:pt x="7019" y="20397"/>
                  <a:pt x="7095" y="20772"/>
                  <a:pt x="7291" y="21140"/>
                </a:cubicBezTo>
                <a:cubicBezTo>
                  <a:pt x="7430" y="21400"/>
                  <a:pt x="7466" y="21409"/>
                  <a:pt x="7729" y="21220"/>
                </a:cubicBezTo>
                <a:cubicBezTo>
                  <a:pt x="7964" y="21050"/>
                  <a:pt x="8010" y="20946"/>
                  <a:pt x="7990" y="20649"/>
                </a:cubicBezTo>
                <a:cubicBezTo>
                  <a:pt x="7976" y="20451"/>
                  <a:pt x="7900" y="20117"/>
                  <a:pt x="7820" y="19907"/>
                </a:cubicBezTo>
                <a:cubicBezTo>
                  <a:pt x="7740" y="19697"/>
                  <a:pt x="7665" y="19367"/>
                  <a:pt x="7650" y="19171"/>
                </a:cubicBezTo>
                <a:cubicBezTo>
                  <a:pt x="7625" y="18829"/>
                  <a:pt x="7643" y="18812"/>
                  <a:pt x="8120" y="18791"/>
                </a:cubicBezTo>
                <a:cubicBezTo>
                  <a:pt x="8393" y="18778"/>
                  <a:pt x="8632" y="18735"/>
                  <a:pt x="8655" y="18692"/>
                </a:cubicBezTo>
                <a:cubicBezTo>
                  <a:pt x="8763" y="18490"/>
                  <a:pt x="8683" y="17508"/>
                  <a:pt x="8486" y="16619"/>
                </a:cubicBezTo>
                <a:cubicBezTo>
                  <a:pt x="8420" y="16324"/>
                  <a:pt x="8366" y="16052"/>
                  <a:pt x="8365" y="16012"/>
                </a:cubicBezTo>
                <a:cubicBezTo>
                  <a:pt x="8363" y="15912"/>
                  <a:pt x="8289" y="15479"/>
                  <a:pt x="8212" y="15122"/>
                </a:cubicBezTo>
                <a:cubicBezTo>
                  <a:pt x="8176" y="14960"/>
                  <a:pt x="8153" y="14010"/>
                  <a:pt x="8159" y="13012"/>
                </a:cubicBezTo>
                <a:cubicBezTo>
                  <a:pt x="8169" y="11623"/>
                  <a:pt x="8198" y="11173"/>
                  <a:pt x="8283" y="11073"/>
                </a:cubicBezTo>
                <a:cubicBezTo>
                  <a:pt x="8378" y="10963"/>
                  <a:pt x="8374" y="10884"/>
                  <a:pt x="8260" y="10558"/>
                </a:cubicBezTo>
                <a:cubicBezTo>
                  <a:pt x="8165" y="10284"/>
                  <a:pt x="8151" y="10097"/>
                  <a:pt x="8205" y="9908"/>
                </a:cubicBezTo>
                <a:cubicBezTo>
                  <a:pt x="8262" y="9707"/>
                  <a:pt x="8242" y="9604"/>
                  <a:pt x="8130" y="9472"/>
                </a:cubicBezTo>
                <a:cubicBezTo>
                  <a:pt x="8027" y="9351"/>
                  <a:pt x="7967" y="9344"/>
                  <a:pt x="7931" y="9454"/>
                </a:cubicBezTo>
                <a:cubicBezTo>
                  <a:pt x="7894" y="9565"/>
                  <a:pt x="7854" y="9567"/>
                  <a:pt x="7794" y="9454"/>
                </a:cubicBezTo>
                <a:cubicBezTo>
                  <a:pt x="7747" y="9366"/>
                  <a:pt x="7627" y="9295"/>
                  <a:pt x="7526" y="9295"/>
                </a:cubicBezTo>
                <a:cubicBezTo>
                  <a:pt x="7426" y="9295"/>
                  <a:pt x="7323" y="9195"/>
                  <a:pt x="7298" y="9074"/>
                </a:cubicBezTo>
                <a:cubicBezTo>
                  <a:pt x="7273" y="8952"/>
                  <a:pt x="7188" y="8847"/>
                  <a:pt x="7109" y="8847"/>
                </a:cubicBezTo>
                <a:cubicBezTo>
                  <a:pt x="6896" y="8847"/>
                  <a:pt x="6848" y="8591"/>
                  <a:pt x="7027" y="8411"/>
                </a:cubicBezTo>
                <a:cubicBezTo>
                  <a:pt x="7221" y="8216"/>
                  <a:pt x="7327" y="7309"/>
                  <a:pt x="7190" y="7000"/>
                </a:cubicBezTo>
                <a:cubicBezTo>
                  <a:pt x="7137" y="6879"/>
                  <a:pt x="6996" y="6786"/>
                  <a:pt x="6877" y="6786"/>
                </a:cubicBezTo>
                <a:close/>
                <a:moveTo>
                  <a:pt x="19366" y="6786"/>
                </a:moveTo>
                <a:cubicBezTo>
                  <a:pt x="19322" y="6786"/>
                  <a:pt x="19234" y="6984"/>
                  <a:pt x="19167" y="7227"/>
                </a:cubicBezTo>
                <a:cubicBezTo>
                  <a:pt x="19100" y="7471"/>
                  <a:pt x="19017" y="7669"/>
                  <a:pt x="18984" y="7669"/>
                </a:cubicBezTo>
                <a:cubicBezTo>
                  <a:pt x="18951" y="7669"/>
                  <a:pt x="18918" y="7838"/>
                  <a:pt x="18909" y="8043"/>
                </a:cubicBezTo>
                <a:cubicBezTo>
                  <a:pt x="18897" y="8320"/>
                  <a:pt x="18943" y="8448"/>
                  <a:pt x="19088" y="8552"/>
                </a:cubicBezTo>
                <a:cubicBezTo>
                  <a:pt x="19196" y="8629"/>
                  <a:pt x="19284" y="8763"/>
                  <a:pt x="19284" y="8847"/>
                </a:cubicBezTo>
                <a:cubicBezTo>
                  <a:pt x="19284" y="9064"/>
                  <a:pt x="19343" y="9031"/>
                  <a:pt x="19499" y="8736"/>
                </a:cubicBezTo>
                <a:cubicBezTo>
                  <a:pt x="19664" y="8428"/>
                  <a:pt x="19576" y="7876"/>
                  <a:pt x="19343" y="7761"/>
                </a:cubicBezTo>
                <a:cubicBezTo>
                  <a:pt x="19206" y="7694"/>
                  <a:pt x="19203" y="7666"/>
                  <a:pt x="19320" y="7239"/>
                </a:cubicBezTo>
                <a:cubicBezTo>
                  <a:pt x="19389" y="6990"/>
                  <a:pt x="19409" y="6786"/>
                  <a:pt x="19366" y="6786"/>
                </a:cubicBezTo>
                <a:close/>
                <a:moveTo>
                  <a:pt x="18018" y="8859"/>
                </a:moveTo>
                <a:lnTo>
                  <a:pt x="17339" y="8877"/>
                </a:lnTo>
                <a:cubicBezTo>
                  <a:pt x="16732" y="8894"/>
                  <a:pt x="16643" y="8937"/>
                  <a:pt x="16487" y="9252"/>
                </a:cubicBezTo>
                <a:cubicBezTo>
                  <a:pt x="16363" y="9504"/>
                  <a:pt x="16253" y="9587"/>
                  <a:pt x="16093" y="9546"/>
                </a:cubicBezTo>
                <a:cubicBezTo>
                  <a:pt x="15737" y="9456"/>
                  <a:pt x="15607" y="10009"/>
                  <a:pt x="15610" y="11601"/>
                </a:cubicBezTo>
                <a:cubicBezTo>
                  <a:pt x="15613" y="13761"/>
                  <a:pt x="15450" y="15865"/>
                  <a:pt x="15303" y="15588"/>
                </a:cubicBezTo>
                <a:cubicBezTo>
                  <a:pt x="15275" y="15537"/>
                  <a:pt x="15214" y="15641"/>
                  <a:pt x="15166" y="15821"/>
                </a:cubicBezTo>
                <a:cubicBezTo>
                  <a:pt x="15118" y="16002"/>
                  <a:pt x="15010" y="16217"/>
                  <a:pt x="14924" y="16300"/>
                </a:cubicBezTo>
                <a:cubicBezTo>
                  <a:pt x="14344" y="16862"/>
                  <a:pt x="14105" y="17579"/>
                  <a:pt x="14363" y="17981"/>
                </a:cubicBezTo>
                <a:cubicBezTo>
                  <a:pt x="14532" y="18245"/>
                  <a:pt x="14979" y="17985"/>
                  <a:pt x="15195" y="17496"/>
                </a:cubicBezTo>
                <a:cubicBezTo>
                  <a:pt x="15417" y="16994"/>
                  <a:pt x="15514" y="17656"/>
                  <a:pt x="15345" y="18533"/>
                </a:cubicBezTo>
                <a:cubicBezTo>
                  <a:pt x="15209" y="19242"/>
                  <a:pt x="15338" y="19462"/>
                  <a:pt x="15893" y="19453"/>
                </a:cubicBezTo>
                <a:cubicBezTo>
                  <a:pt x="16531" y="19443"/>
                  <a:pt x="16968" y="19823"/>
                  <a:pt x="16690" y="20146"/>
                </a:cubicBezTo>
                <a:cubicBezTo>
                  <a:pt x="16645" y="20199"/>
                  <a:pt x="16619" y="20454"/>
                  <a:pt x="16634" y="20711"/>
                </a:cubicBezTo>
                <a:cubicBezTo>
                  <a:pt x="16656" y="21083"/>
                  <a:pt x="16705" y="21184"/>
                  <a:pt x="16863" y="21220"/>
                </a:cubicBezTo>
                <a:cubicBezTo>
                  <a:pt x="17108" y="21275"/>
                  <a:pt x="17255" y="20958"/>
                  <a:pt x="17316" y="20244"/>
                </a:cubicBezTo>
                <a:cubicBezTo>
                  <a:pt x="17359" y="19747"/>
                  <a:pt x="17387" y="19695"/>
                  <a:pt x="17636" y="19655"/>
                </a:cubicBezTo>
                <a:cubicBezTo>
                  <a:pt x="17787" y="19632"/>
                  <a:pt x="18051" y="19667"/>
                  <a:pt x="18223" y="19735"/>
                </a:cubicBezTo>
                <a:cubicBezTo>
                  <a:pt x="18515" y="19850"/>
                  <a:pt x="18540" y="19904"/>
                  <a:pt x="18579" y="20447"/>
                </a:cubicBezTo>
                <a:cubicBezTo>
                  <a:pt x="18602" y="20768"/>
                  <a:pt x="18647" y="21105"/>
                  <a:pt x="18677" y="21195"/>
                </a:cubicBezTo>
                <a:cubicBezTo>
                  <a:pt x="18707" y="21286"/>
                  <a:pt x="18819" y="21326"/>
                  <a:pt x="18928" y="21287"/>
                </a:cubicBezTo>
                <a:cubicBezTo>
                  <a:pt x="19122" y="21218"/>
                  <a:pt x="19136" y="21162"/>
                  <a:pt x="19160" y="20287"/>
                </a:cubicBezTo>
                <a:cubicBezTo>
                  <a:pt x="19167" y="20049"/>
                  <a:pt x="19218" y="19999"/>
                  <a:pt x="19428" y="20017"/>
                </a:cubicBezTo>
                <a:cubicBezTo>
                  <a:pt x="19571" y="20030"/>
                  <a:pt x="19750" y="20146"/>
                  <a:pt x="19826" y="20275"/>
                </a:cubicBezTo>
                <a:cubicBezTo>
                  <a:pt x="19953" y="20491"/>
                  <a:pt x="20395" y="20628"/>
                  <a:pt x="20283" y="20416"/>
                </a:cubicBezTo>
                <a:cubicBezTo>
                  <a:pt x="20255" y="20365"/>
                  <a:pt x="20285" y="20187"/>
                  <a:pt x="20348" y="20017"/>
                </a:cubicBezTo>
                <a:cubicBezTo>
                  <a:pt x="20411" y="19848"/>
                  <a:pt x="20462" y="19526"/>
                  <a:pt x="20462" y="19306"/>
                </a:cubicBezTo>
                <a:cubicBezTo>
                  <a:pt x="20462" y="19086"/>
                  <a:pt x="20500" y="18718"/>
                  <a:pt x="20547" y="18490"/>
                </a:cubicBezTo>
                <a:lnTo>
                  <a:pt x="20632" y="18079"/>
                </a:lnTo>
                <a:lnTo>
                  <a:pt x="20802" y="18465"/>
                </a:lnTo>
                <a:cubicBezTo>
                  <a:pt x="21001" y="18918"/>
                  <a:pt x="21283" y="19217"/>
                  <a:pt x="21363" y="19067"/>
                </a:cubicBezTo>
                <a:cubicBezTo>
                  <a:pt x="21394" y="19009"/>
                  <a:pt x="21459" y="18963"/>
                  <a:pt x="21510" y="18962"/>
                </a:cubicBezTo>
                <a:cubicBezTo>
                  <a:pt x="21563" y="18962"/>
                  <a:pt x="21595" y="18760"/>
                  <a:pt x="21588" y="18472"/>
                </a:cubicBezTo>
                <a:cubicBezTo>
                  <a:pt x="21578" y="18077"/>
                  <a:pt x="21484" y="17807"/>
                  <a:pt x="21098" y="17116"/>
                </a:cubicBezTo>
                <a:cubicBezTo>
                  <a:pt x="20577" y="16180"/>
                  <a:pt x="20589" y="16264"/>
                  <a:pt x="20619" y="14239"/>
                </a:cubicBezTo>
                <a:cubicBezTo>
                  <a:pt x="20654" y="11816"/>
                  <a:pt x="20682" y="10971"/>
                  <a:pt x="20730" y="10761"/>
                </a:cubicBezTo>
                <a:cubicBezTo>
                  <a:pt x="20767" y="10596"/>
                  <a:pt x="20709" y="10472"/>
                  <a:pt x="20524" y="10319"/>
                </a:cubicBezTo>
                <a:cubicBezTo>
                  <a:pt x="20382" y="10202"/>
                  <a:pt x="20266" y="10005"/>
                  <a:pt x="20266" y="9883"/>
                </a:cubicBezTo>
                <a:cubicBezTo>
                  <a:pt x="20266" y="9670"/>
                  <a:pt x="20084" y="9574"/>
                  <a:pt x="19695" y="9583"/>
                </a:cubicBezTo>
                <a:cubicBezTo>
                  <a:pt x="19597" y="9585"/>
                  <a:pt x="19497" y="9489"/>
                  <a:pt x="19473" y="9374"/>
                </a:cubicBezTo>
                <a:cubicBezTo>
                  <a:pt x="19415" y="9087"/>
                  <a:pt x="18892" y="9244"/>
                  <a:pt x="18736" y="9595"/>
                </a:cubicBezTo>
                <a:cubicBezTo>
                  <a:pt x="18671" y="9741"/>
                  <a:pt x="18492" y="9881"/>
                  <a:pt x="18341" y="9908"/>
                </a:cubicBezTo>
                <a:cubicBezTo>
                  <a:pt x="18075" y="9954"/>
                  <a:pt x="18067" y="9941"/>
                  <a:pt x="18044" y="9411"/>
                </a:cubicBezTo>
                <a:lnTo>
                  <a:pt x="18018" y="8859"/>
                </a:lnTo>
                <a:close/>
                <a:moveTo>
                  <a:pt x="2249" y="9736"/>
                </a:moveTo>
                <a:cubicBezTo>
                  <a:pt x="2134" y="9736"/>
                  <a:pt x="2091" y="10134"/>
                  <a:pt x="2057" y="11484"/>
                </a:cubicBezTo>
                <a:lnTo>
                  <a:pt x="2027" y="12717"/>
                </a:lnTo>
                <a:lnTo>
                  <a:pt x="1620" y="12779"/>
                </a:lnTo>
                <a:cubicBezTo>
                  <a:pt x="1396" y="12812"/>
                  <a:pt x="1146" y="12772"/>
                  <a:pt x="1062" y="12687"/>
                </a:cubicBezTo>
                <a:cubicBezTo>
                  <a:pt x="950" y="12575"/>
                  <a:pt x="854" y="12587"/>
                  <a:pt x="709" y="12730"/>
                </a:cubicBezTo>
                <a:cubicBezTo>
                  <a:pt x="511" y="12924"/>
                  <a:pt x="508" y="12949"/>
                  <a:pt x="477" y="15036"/>
                </a:cubicBezTo>
                <a:cubicBezTo>
                  <a:pt x="455" y="16558"/>
                  <a:pt x="416" y="17217"/>
                  <a:pt x="337" y="17392"/>
                </a:cubicBezTo>
                <a:cubicBezTo>
                  <a:pt x="205" y="17684"/>
                  <a:pt x="16" y="18545"/>
                  <a:pt x="1" y="18925"/>
                </a:cubicBezTo>
                <a:cubicBezTo>
                  <a:pt x="-5" y="19077"/>
                  <a:pt x="47" y="19251"/>
                  <a:pt x="115" y="19318"/>
                </a:cubicBezTo>
                <a:cubicBezTo>
                  <a:pt x="257" y="19457"/>
                  <a:pt x="590" y="19272"/>
                  <a:pt x="605" y="19042"/>
                </a:cubicBezTo>
                <a:cubicBezTo>
                  <a:pt x="610" y="18958"/>
                  <a:pt x="619" y="18805"/>
                  <a:pt x="624" y="18705"/>
                </a:cubicBezTo>
                <a:cubicBezTo>
                  <a:pt x="630" y="18604"/>
                  <a:pt x="734" y="18434"/>
                  <a:pt x="856" y="18324"/>
                </a:cubicBezTo>
                <a:cubicBezTo>
                  <a:pt x="1050" y="18149"/>
                  <a:pt x="1094" y="18158"/>
                  <a:pt x="1225" y="18380"/>
                </a:cubicBezTo>
                <a:cubicBezTo>
                  <a:pt x="1337" y="18571"/>
                  <a:pt x="1355" y="18696"/>
                  <a:pt x="1296" y="18901"/>
                </a:cubicBezTo>
                <a:cubicBezTo>
                  <a:pt x="1201" y="19235"/>
                  <a:pt x="1122" y="20765"/>
                  <a:pt x="1189" y="20968"/>
                </a:cubicBezTo>
                <a:cubicBezTo>
                  <a:pt x="1216" y="21050"/>
                  <a:pt x="1349" y="21097"/>
                  <a:pt x="1486" y="21073"/>
                </a:cubicBezTo>
                <a:cubicBezTo>
                  <a:pt x="1734" y="21027"/>
                  <a:pt x="1733" y="21025"/>
                  <a:pt x="1714" y="20214"/>
                </a:cubicBezTo>
                <a:cubicBezTo>
                  <a:pt x="1704" y="19767"/>
                  <a:pt x="1686" y="19174"/>
                  <a:pt x="1675" y="18895"/>
                </a:cubicBezTo>
                <a:cubicBezTo>
                  <a:pt x="1656" y="18426"/>
                  <a:pt x="1673" y="18386"/>
                  <a:pt x="1890" y="18361"/>
                </a:cubicBezTo>
                <a:cubicBezTo>
                  <a:pt x="2020" y="18346"/>
                  <a:pt x="2206" y="18396"/>
                  <a:pt x="2305" y="18465"/>
                </a:cubicBezTo>
                <a:cubicBezTo>
                  <a:pt x="2475" y="18586"/>
                  <a:pt x="2483" y="18654"/>
                  <a:pt x="2461" y="19809"/>
                </a:cubicBezTo>
                <a:lnTo>
                  <a:pt x="2439" y="21030"/>
                </a:lnTo>
                <a:lnTo>
                  <a:pt x="2713" y="21030"/>
                </a:lnTo>
                <a:lnTo>
                  <a:pt x="2990" y="21030"/>
                </a:lnTo>
                <a:lnTo>
                  <a:pt x="2974" y="20367"/>
                </a:lnTo>
                <a:cubicBezTo>
                  <a:pt x="2966" y="20002"/>
                  <a:pt x="2936" y="19533"/>
                  <a:pt x="2909" y="19330"/>
                </a:cubicBezTo>
                <a:cubicBezTo>
                  <a:pt x="2812" y="18614"/>
                  <a:pt x="2827" y="18538"/>
                  <a:pt x="3085" y="18435"/>
                </a:cubicBezTo>
                <a:cubicBezTo>
                  <a:pt x="3400" y="18309"/>
                  <a:pt x="3561" y="18522"/>
                  <a:pt x="3594" y="19110"/>
                </a:cubicBezTo>
                <a:cubicBezTo>
                  <a:pt x="3615" y="19490"/>
                  <a:pt x="3652" y="19561"/>
                  <a:pt x="3871" y="19600"/>
                </a:cubicBezTo>
                <a:cubicBezTo>
                  <a:pt x="4113" y="19644"/>
                  <a:pt x="4129" y="19618"/>
                  <a:pt x="4129" y="19152"/>
                </a:cubicBezTo>
                <a:cubicBezTo>
                  <a:pt x="4129" y="18882"/>
                  <a:pt x="4060" y="18422"/>
                  <a:pt x="3976" y="18128"/>
                </a:cubicBezTo>
                <a:cubicBezTo>
                  <a:pt x="3892" y="17834"/>
                  <a:pt x="3841" y="17553"/>
                  <a:pt x="3865" y="17508"/>
                </a:cubicBezTo>
                <a:cubicBezTo>
                  <a:pt x="3889" y="17464"/>
                  <a:pt x="3828" y="17209"/>
                  <a:pt x="3728" y="16944"/>
                </a:cubicBezTo>
                <a:cubicBezTo>
                  <a:pt x="3563" y="16509"/>
                  <a:pt x="3545" y="16329"/>
                  <a:pt x="3565" y="15085"/>
                </a:cubicBezTo>
                <a:cubicBezTo>
                  <a:pt x="3592" y="13325"/>
                  <a:pt x="3497" y="12842"/>
                  <a:pt x="3108" y="12810"/>
                </a:cubicBezTo>
                <a:cubicBezTo>
                  <a:pt x="2956" y="12797"/>
                  <a:pt x="2707" y="12779"/>
                  <a:pt x="2556" y="12767"/>
                </a:cubicBezTo>
                <a:lnTo>
                  <a:pt x="2282" y="12742"/>
                </a:lnTo>
                <a:lnTo>
                  <a:pt x="2305" y="11239"/>
                </a:lnTo>
                <a:cubicBezTo>
                  <a:pt x="2318" y="10341"/>
                  <a:pt x="2295" y="9736"/>
                  <a:pt x="2249" y="9736"/>
                </a:cubicBezTo>
                <a:close/>
              </a:path>
            </a:pathLst>
          </a:custGeom>
          <a:ln w="12700">
            <a:miter lim="400000"/>
          </a:ln>
        </p:spPr>
      </p:pic>
      <p:sp>
        <p:nvSpPr>
          <p:cNvPr id="168" name="A number a week 0-4…"/>
          <p:cNvSpPr txBox="1"/>
          <p:nvPr/>
        </p:nvSpPr>
        <p:spPr>
          <a:xfrm>
            <a:off x="9811294" y="1453016"/>
            <a:ext cx="2778799" cy="24611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A number a week 0-4</a:t>
            </a:r>
          </a:p>
          <a:p>
            <a:pPr algn="just">
              <a:defRPr sz="1400" b="0">
                <a:latin typeface="Noteworthy Light"/>
                <a:ea typeface="Noteworthy Light"/>
                <a:cs typeface="Noteworthy Light"/>
                <a:sym typeface="Noteworthy Light"/>
              </a:defRPr>
            </a:pPr>
            <a:r>
              <a:t>From week 3 we will start focusing on a number a week. </a:t>
            </a:r>
          </a:p>
          <a:p>
            <a:pPr algn="just">
              <a:defRPr sz="1400" b="0">
                <a:latin typeface="Noteworthy Light"/>
                <a:ea typeface="Noteworthy Light"/>
                <a:cs typeface="Noteworthy Light"/>
                <a:sym typeface="Noteworthy Light"/>
              </a:defRPr>
            </a:pPr>
            <a:r>
              <a:t>The value of the number, counting within the number, formation of the number and the shape and money correspondence. For example 3- 3p, 1p+2p and a triangle.</a:t>
            </a:r>
          </a:p>
        </p:txBody>
      </p:sp>
      <p:pic>
        <p:nvPicPr>
          <p:cNvPr id="169" name="Image" descr="Image"/>
          <p:cNvPicPr>
            <a:picLocks noChangeAspect="1"/>
          </p:cNvPicPr>
          <p:nvPr/>
        </p:nvPicPr>
        <p:blipFill>
          <a:blip r:embed="rId12">
            <a:alphaModFix amt="60234"/>
            <a:extLst/>
          </a:blip>
          <a:stretch>
            <a:fillRect/>
          </a:stretch>
        </p:blipFill>
        <p:spPr>
          <a:xfrm>
            <a:off x="7900048" y="3960001"/>
            <a:ext cx="1249208" cy="828279"/>
          </a:xfrm>
          <a:prstGeom prst="rect">
            <a:avLst/>
          </a:prstGeom>
          <a:ln w="12700">
            <a:miter lim="400000"/>
          </a:ln>
        </p:spPr>
      </p:pic>
      <p:sp>
        <p:nvSpPr>
          <p:cNvPr id="170" name="AT HOME: Practice asking your children if they would like something: for example- Would you like the M-I-L-K?"/>
          <p:cNvSpPr txBox="1"/>
          <p:nvPr/>
        </p:nvSpPr>
        <p:spPr>
          <a:xfrm>
            <a:off x="2492212" y="8341852"/>
            <a:ext cx="1459878" cy="15471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lvl="1" indent="0" algn="l">
              <a:defRPr sz="1200" b="0">
                <a:solidFill>
                  <a:schemeClr val="accent5">
                    <a:hueOff val="-82419"/>
                    <a:satOff val="-9513"/>
                    <a:lumOff val="-16343"/>
                  </a:schemeClr>
                </a:solidFill>
                <a:latin typeface="Noteworthy Bold"/>
                <a:ea typeface="Noteworthy Bold"/>
                <a:cs typeface="Noteworthy Bold"/>
                <a:sym typeface="Noteworthy Bold"/>
              </a:defRPr>
            </a:pPr>
            <a:r>
              <a:t>AT HOME: Practice asking your children if they would like something: for example- Would you like the M-I-L-K?</a:t>
            </a:r>
          </a:p>
        </p:txBody>
      </p:sp>
      <p:pic>
        <p:nvPicPr>
          <p:cNvPr id="171" name="Screenshot 2021-08-04 at 12.50.43.png" descr="Screenshot 2021-08-04 at 12.50.43.png"/>
          <p:cNvPicPr>
            <a:picLocks noChangeAspect="1"/>
          </p:cNvPicPr>
          <p:nvPr/>
        </p:nvPicPr>
        <p:blipFill>
          <a:blip r:embed="rId13">
            <a:alphaModFix amt="74236"/>
            <a:extLst/>
          </a:blip>
          <a:srcRect l="3278" r="3278"/>
          <a:stretch>
            <a:fillRect/>
          </a:stretch>
        </p:blipFill>
        <p:spPr>
          <a:xfrm>
            <a:off x="12842748" y="520048"/>
            <a:ext cx="4011132" cy="596901"/>
          </a:xfrm>
          <a:prstGeom prst="rect">
            <a:avLst/>
          </a:prstGeom>
          <a:ln w="12700">
            <a:miter lim="400000"/>
          </a:ln>
        </p:spPr>
      </p:pic>
      <p:sp>
        <p:nvSpPr>
          <p:cNvPr id="172" name="Comparing quantities…"/>
          <p:cNvSpPr txBox="1"/>
          <p:nvPr/>
        </p:nvSpPr>
        <p:spPr>
          <a:xfrm>
            <a:off x="12950642" y="1701451"/>
            <a:ext cx="3795344" cy="13435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dirty="0"/>
              <a:t>Comparing quantities</a:t>
            </a:r>
          </a:p>
          <a:p>
            <a:pPr algn="just">
              <a:defRPr sz="1400" b="0">
                <a:latin typeface="Noteworthy Light"/>
                <a:ea typeface="Noteworthy Light"/>
                <a:cs typeface="Noteworthy Light"/>
                <a:sym typeface="Noteworthy Light"/>
              </a:defRPr>
            </a:pPr>
            <a:r>
              <a:rPr dirty="0"/>
              <a:t>We will be looking at quantities asking questions like: </a:t>
            </a:r>
          </a:p>
          <a:p>
            <a:pPr algn="just">
              <a:defRPr sz="1400" b="0">
                <a:latin typeface="Noteworthy Light"/>
                <a:ea typeface="Noteworthy Light"/>
                <a:cs typeface="Noteworthy Light"/>
                <a:sym typeface="Noteworthy Light"/>
              </a:defRPr>
            </a:pPr>
            <a:r>
              <a:rPr dirty="0"/>
              <a:t>what has more and what has less? Do you know how many more? </a:t>
            </a:r>
          </a:p>
        </p:txBody>
      </p:sp>
      <p:pic>
        <p:nvPicPr>
          <p:cNvPr id="173" name="Screenshot 2021-08-04 at 12.54.03.png" descr="Screenshot 2021-08-04 at 12.54.03.png"/>
          <p:cNvPicPr>
            <a:picLocks noChangeAspect="1"/>
          </p:cNvPicPr>
          <p:nvPr/>
        </p:nvPicPr>
        <p:blipFill>
          <a:blip r:embed="rId14">
            <a:alphaModFix amt="69044"/>
            <a:extLst/>
          </a:blip>
          <a:stretch>
            <a:fillRect/>
          </a:stretch>
        </p:blipFill>
        <p:spPr>
          <a:xfrm>
            <a:off x="16996288" y="3589019"/>
            <a:ext cx="1879601" cy="952501"/>
          </a:xfrm>
          <a:prstGeom prst="rect">
            <a:avLst/>
          </a:prstGeom>
          <a:ln w="12700">
            <a:miter lim="400000"/>
          </a:ln>
        </p:spPr>
      </p:pic>
      <p:sp>
        <p:nvSpPr>
          <p:cNvPr id="174" name="Patterns:…"/>
          <p:cNvSpPr txBox="1"/>
          <p:nvPr/>
        </p:nvSpPr>
        <p:spPr>
          <a:xfrm>
            <a:off x="16902952" y="1392884"/>
            <a:ext cx="2066270" cy="23087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Patterns:</a:t>
            </a:r>
          </a:p>
          <a:p>
            <a:pPr algn="just">
              <a:defRPr sz="2000" b="0">
                <a:latin typeface="Noteworthy Bold"/>
                <a:ea typeface="Noteworthy Bold"/>
                <a:cs typeface="Noteworthy Bold"/>
                <a:sym typeface="Noteworthy Bold"/>
              </a:defRPr>
            </a:pPr>
            <a:r>
              <a:t>Odd one out</a:t>
            </a:r>
          </a:p>
          <a:p>
            <a:pPr algn="just">
              <a:defRPr sz="1400" b="0">
                <a:latin typeface="Noteworthy Light"/>
                <a:ea typeface="Noteworthy Light"/>
                <a:cs typeface="Noteworthy Light"/>
                <a:sym typeface="Noteworthy Light"/>
              </a:defRPr>
            </a:pPr>
            <a:r>
              <a:t>We will explore patterns and concepts behind patterns. </a:t>
            </a:r>
          </a:p>
          <a:p>
            <a:pPr algn="just">
              <a:defRPr sz="1400" b="0">
                <a:latin typeface="Noteworthy Light"/>
                <a:ea typeface="Noteworthy Light"/>
                <a:cs typeface="Noteworthy Light"/>
                <a:sym typeface="Noteworthy Light"/>
              </a:defRPr>
            </a:pPr>
            <a:r>
              <a:t>We will look at what the similarities are and what the odd one out might be.</a:t>
            </a:r>
          </a:p>
        </p:txBody>
      </p:sp>
      <p:pic>
        <p:nvPicPr>
          <p:cNvPr id="175" name="Screenshot 2021-08-04 at 12.56.44.png" descr="Screenshot 2021-08-04 at 12.56.44.png"/>
          <p:cNvPicPr>
            <a:picLocks noChangeAspect="1"/>
          </p:cNvPicPr>
          <p:nvPr/>
        </p:nvPicPr>
        <p:blipFill>
          <a:blip r:embed="rId15">
            <a:extLst/>
          </a:blip>
          <a:stretch>
            <a:fillRect/>
          </a:stretch>
        </p:blipFill>
        <p:spPr>
          <a:xfrm>
            <a:off x="17390222" y="4916656"/>
            <a:ext cx="1358901" cy="723901"/>
          </a:xfrm>
          <a:prstGeom prst="rect">
            <a:avLst/>
          </a:prstGeom>
          <a:ln w="12700">
            <a:miter lim="400000"/>
          </a:ln>
        </p:spPr>
      </p:pic>
      <p:sp>
        <p:nvSpPr>
          <p:cNvPr id="176" name="Matching…"/>
          <p:cNvSpPr txBox="1"/>
          <p:nvPr/>
        </p:nvSpPr>
        <p:spPr>
          <a:xfrm>
            <a:off x="15777024" y="4186888"/>
            <a:ext cx="3154391" cy="13435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Matching</a:t>
            </a:r>
          </a:p>
          <a:p>
            <a:pPr algn="just">
              <a:defRPr sz="1400" b="0">
                <a:latin typeface="Noteworthy Light"/>
                <a:ea typeface="Noteworthy Light"/>
                <a:cs typeface="Noteworthy Light"/>
                <a:sym typeface="Noteworthy Light"/>
              </a:defRPr>
            </a:pPr>
            <a:r>
              <a:t>The children will explore matching- can you find my other half? </a:t>
            </a:r>
          </a:p>
          <a:p>
            <a:pPr algn="just">
              <a:defRPr sz="1400" b="0">
                <a:latin typeface="Noteworthy Light"/>
                <a:ea typeface="Noteworthy Light"/>
                <a:cs typeface="Noteworthy Light"/>
                <a:sym typeface="Noteworthy Light"/>
              </a:defRPr>
            </a:pPr>
            <a:r>
              <a:t>Is it the same?</a:t>
            </a:r>
          </a:p>
        </p:txBody>
      </p:sp>
      <p:sp>
        <p:nvSpPr>
          <p:cNvPr id="177" name="Sorting…"/>
          <p:cNvSpPr txBox="1"/>
          <p:nvPr/>
        </p:nvSpPr>
        <p:spPr>
          <a:xfrm>
            <a:off x="12583554" y="4297023"/>
            <a:ext cx="2623686" cy="13435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Sorting</a:t>
            </a:r>
          </a:p>
          <a:p>
            <a:pPr algn="just">
              <a:defRPr sz="1400" b="0">
                <a:latin typeface="Noteworthy Light"/>
                <a:ea typeface="Noteworthy Light"/>
                <a:cs typeface="Noteworthy Light"/>
                <a:sym typeface="Noteworthy Light"/>
              </a:defRPr>
            </a:pPr>
            <a:r>
              <a:t>The children will practice sorting- in size, colour, same/different, shapes, which one doesn’t belong.</a:t>
            </a:r>
          </a:p>
        </p:txBody>
      </p:sp>
      <p:sp>
        <p:nvSpPr>
          <p:cNvPr id="178" name="Capacity…"/>
          <p:cNvSpPr txBox="1"/>
          <p:nvPr/>
        </p:nvSpPr>
        <p:spPr>
          <a:xfrm>
            <a:off x="14095063" y="2870454"/>
            <a:ext cx="2778800" cy="13435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Capacity</a:t>
            </a:r>
          </a:p>
          <a:p>
            <a:pPr algn="just">
              <a:defRPr sz="1400" b="0">
                <a:latin typeface="Noteworthy Light"/>
                <a:ea typeface="Noteworthy Light"/>
                <a:cs typeface="Noteworthy Light"/>
                <a:sym typeface="Noteworthy Light"/>
              </a:defRPr>
            </a:pPr>
            <a:r>
              <a:t>We will look at capacity of different things looking at  Equal/not equal, amount, how many?</a:t>
            </a:r>
          </a:p>
        </p:txBody>
      </p:sp>
      <p:pic>
        <p:nvPicPr>
          <p:cNvPr id="179" name="Screenshot 2021-08-04 at 13.07.43.png" descr="Screenshot 2021-08-04 at 13.07.43.png"/>
          <p:cNvPicPr>
            <a:picLocks noChangeAspect="1"/>
          </p:cNvPicPr>
          <p:nvPr/>
        </p:nvPicPr>
        <p:blipFill>
          <a:blip r:embed="rId16">
            <a:alphaModFix amt="66386"/>
            <a:extLst/>
          </a:blip>
          <a:stretch>
            <a:fillRect/>
          </a:stretch>
        </p:blipFill>
        <p:spPr>
          <a:xfrm>
            <a:off x="12960460" y="3106590"/>
            <a:ext cx="1012178" cy="1152161"/>
          </a:xfrm>
          <a:prstGeom prst="rect">
            <a:avLst/>
          </a:prstGeom>
          <a:ln w="12700">
            <a:miter lim="400000"/>
          </a:ln>
        </p:spPr>
      </p:pic>
      <p:sp>
        <p:nvSpPr>
          <p:cNvPr id="180" name="Phonics…"/>
          <p:cNvSpPr txBox="1"/>
          <p:nvPr/>
        </p:nvSpPr>
        <p:spPr>
          <a:xfrm>
            <a:off x="226237" y="7088198"/>
            <a:ext cx="10143443" cy="10641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dirty="0"/>
              <a:t>Phonics</a:t>
            </a:r>
          </a:p>
          <a:p>
            <a:pPr algn="just">
              <a:defRPr sz="1400" b="0">
                <a:latin typeface="Noteworthy Light"/>
                <a:ea typeface="Noteworthy Light"/>
                <a:cs typeface="Noteworthy Light"/>
                <a:sym typeface="Noteworthy Light"/>
              </a:defRPr>
            </a:pPr>
            <a:r>
              <a:rPr dirty="0"/>
              <a:t>This year we begin using a new phonics scheme called ‘Little </a:t>
            </a:r>
            <a:r>
              <a:rPr dirty="0" err="1"/>
              <a:t>Wandle</a:t>
            </a:r>
            <a:r>
              <a:rPr dirty="0"/>
              <a:t> Letters and Sounds’. The big focus is to help the children to be able to read by Christmas. We will teach the children key skills over the Autumn term to help them to achieve this. </a:t>
            </a:r>
          </a:p>
        </p:txBody>
      </p:sp>
      <p:sp>
        <p:nvSpPr>
          <p:cNvPr id="181" name="Oral blending…"/>
          <p:cNvSpPr txBox="1"/>
          <p:nvPr/>
        </p:nvSpPr>
        <p:spPr>
          <a:xfrm>
            <a:off x="201076" y="8338562"/>
            <a:ext cx="2343320" cy="24611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Oral blending</a:t>
            </a:r>
          </a:p>
          <a:p>
            <a:pPr algn="l">
              <a:defRPr sz="1400" b="0">
                <a:solidFill>
                  <a:srgbClr val="0A0203"/>
                </a:solidFill>
                <a:latin typeface="Noteworthy Light"/>
                <a:ea typeface="Noteworthy Light"/>
                <a:cs typeface="Noteworthy Light"/>
                <a:sym typeface="Noteworthy Light"/>
              </a:defRPr>
            </a:pPr>
            <a:r>
              <a:t>Blending in phonics is combining broken up sounds to make a word. </a:t>
            </a:r>
          </a:p>
          <a:p>
            <a:pPr algn="l">
              <a:defRPr sz="1400" b="0">
                <a:solidFill>
                  <a:srgbClr val="0A0203"/>
                </a:solidFill>
                <a:latin typeface="Noteworthy Light"/>
                <a:ea typeface="Noteworthy Light"/>
                <a:cs typeface="Noteworthy Light"/>
                <a:sym typeface="Noteworthy Light"/>
              </a:defRPr>
            </a:pPr>
            <a:r>
              <a:t>For example, you hear ‘p-i-g’ and you merge these sounds together to make the single word ‘pig’. It is a key skill of early reading.</a:t>
            </a:r>
          </a:p>
        </p:txBody>
      </p:sp>
      <p:sp>
        <p:nvSpPr>
          <p:cNvPr id="182" name="Segmenting…"/>
          <p:cNvSpPr txBox="1"/>
          <p:nvPr/>
        </p:nvSpPr>
        <p:spPr>
          <a:xfrm>
            <a:off x="286278" y="10708145"/>
            <a:ext cx="1943872" cy="19023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Segmenting</a:t>
            </a:r>
          </a:p>
          <a:p>
            <a:pPr algn="l">
              <a:defRPr sz="1400" b="0">
                <a:solidFill>
                  <a:srgbClr val="0A0203"/>
                </a:solidFill>
                <a:latin typeface="Noteworthy Light"/>
                <a:ea typeface="Noteworthy Light"/>
                <a:cs typeface="Noteworthy Light"/>
                <a:sym typeface="Noteworthy Light"/>
              </a:defRPr>
            </a:pPr>
            <a:r>
              <a:t>This is the process of breaking down the words into separate sounds and syllables. For example     ro-bot.</a:t>
            </a:r>
          </a:p>
        </p:txBody>
      </p:sp>
      <p:sp>
        <p:nvSpPr>
          <p:cNvPr id="183" name="Sounds…"/>
          <p:cNvSpPr txBox="1"/>
          <p:nvPr/>
        </p:nvSpPr>
        <p:spPr>
          <a:xfrm>
            <a:off x="3997828" y="8335568"/>
            <a:ext cx="6358166" cy="19023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dirty="0"/>
              <a:t>Sounds</a:t>
            </a:r>
          </a:p>
          <a:p>
            <a:pPr lvl="1" indent="0" algn="l">
              <a:defRPr sz="1400" b="0">
                <a:latin typeface="Noteworthy Light"/>
                <a:ea typeface="Noteworthy Light"/>
                <a:cs typeface="Noteworthy Light"/>
                <a:sym typeface="Noteworthy Light"/>
              </a:defRPr>
            </a:pPr>
            <a:r>
              <a:rPr dirty="0"/>
              <a:t>We will be learning these sounds (phonemes) for each of the letter of the alphabet, linking each sound to its letter (grapheme). </a:t>
            </a:r>
          </a:p>
          <a:p>
            <a:pPr lvl="1" indent="0" algn="l">
              <a:defRPr sz="1400" b="0">
                <a:latin typeface="Noteworthy Light"/>
                <a:ea typeface="Noteworthy Light"/>
                <a:cs typeface="Noteworthy Light"/>
                <a:sym typeface="Noteworthy Light"/>
              </a:defRPr>
            </a:pPr>
            <a:r>
              <a:rPr dirty="0"/>
              <a:t>We will also be learning the capital letter than corresponds with the sound. </a:t>
            </a:r>
          </a:p>
          <a:p>
            <a:pPr lvl="1" indent="0" algn="l">
              <a:defRPr sz="1400" b="0">
                <a:latin typeface="Noteworthy Light"/>
                <a:ea typeface="Noteworthy Light"/>
                <a:cs typeface="Noteworthy Light"/>
                <a:sym typeface="Noteworthy Light"/>
              </a:defRPr>
            </a:pPr>
            <a:r>
              <a:rPr dirty="0"/>
              <a:t>This will be supported by learning a handwriting rhyme for each letter to help with letter formation. </a:t>
            </a:r>
          </a:p>
        </p:txBody>
      </p:sp>
      <p:sp>
        <p:nvSpPr>
          <p:cNvPr id="184" name="We will begin to read and write simple words with the sounds that we learn. For example sat, at, pin, pip, pan, sad, mat. The children will do this on whiteboards on the carpet, during phonics and literacy session and have opportunities during choosing t"/>
          <p:cNvSpPr txBox="1"/>
          <p:nvPr/>
        </p:nvSpPr>
        <p:spPr>
          <a:xfrm>
            <a:off x="4500189" y="11959398"/>
            <a:ext cx="6007235" cy="9371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lvl="1" indent="0" algn="l">
              <a:defRPr sz="1400" b="0">
                <a:latin typeface="Noteworthy Light"/>
                <a:ea typeface="Noteworthy Light"/>
                <a:cs typeface="Noteworthy Light"/>
                <a:sym typeface="Noteworthy Light"/>
              </a:defRPr>
            </a:pPr>
            <a:r>
              <a:t>We will begin to read and write simple words with the sounds that we learn. For example sat, at, pin, pip, pan, sad, mat. The children will do this on whiteboards on the carpet, during phonics and literacy session and have opportunities during choosing time.</a:t>
            </a:r>
          </a:p>
        </p:txBody>
      </p:sp>
      <p:sp>
        <p:nvSpPr>
          <p:cNvPr id="185" name="AT HOME:These are the sounds and tricky words that we will be learning this half term. Please practice at home."/>
          <p:cNvSpPr txBox="1"/>
          <p:nvPr/>
        </p:nvSpPr>
        <p:spPr>
          <a:xfrm>
            <a:off x="8314740" y="10826631"/>
            <a:ext cx="2039145" cy="10645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lvl="1" indent="0" algn="l">
              <a:defRPr sz="1200" b="0">
                <a:solidFill>
                  <a:schemeClr val="accent5">
                    <a:hueOff val="-82419"/>
                    <a:satOff val="-9513"/>
                    <a:lumOff val="-16343"/>
                  </a:schemeClr>
                </a:solidFill>
                <a:latin typeface="Noteworthy Bold"/>
                <a:ea typeface="Noteworthy Bold"/>
                <a:cs typeface="Noteworthy Bold"/>
                <a:sym typeface="Noteworthy Bold"/>
              </a:defRPr>
            </a:pPr>
            <a:r>
              <a:t>AT HOME:These are the sounds and tricky words that we will be learning this half term. Please practice at home.</a:t>
            </a:r>
          </a:p>
        </p:txBody>
      </p:sp>
      <p:pic>
        <p:nvPicPr>
          <p:cNvPr id="186" name="Image" descr="Image"/>
          <p:cNvPicPr>
            <a:picLocks noChangeAspect="1"/>
          </p:cNvPicPr>
          <p:nvPr/>
        </p:nvPicPr>
        <p:blipFill>
          <a:blip r:embed="rId17">
            <a:alphaModFix amt="69395"/>
            <a:extLst/>
          </a:blip>
          <a:srcRect b="4087"/>
          <a:stretch>
            <a:fillRect/>
          </a:stretch>
        </p:blipFill>
        <p:spPr>
          <a:xfrm>
            <a:off x="2576278" y="10155913"/>
            <a:ext cx="2039265" cy="1100198"/>
          </a:xfrm>
          <a:prstGeom prst="rect">
            <a:avLst/>
          </a:prstGeom>
          <a:ln w="12700">
            <a:miter lim="400000"/>
          </a:ln>
        </p:spPr>
      </p:pic>
      <p:sp>
        <p:nvSpPr>
          <p:cNvPr id="187" name="Fine motor:…"/>
          <p:cNvSpPr txBox="1"/>
          <p:nvPr/>
        </p:nvSpPr>
        <p:spPr>
          <a:xfrm>
            <a:off x="164905" y="421804"/>
            <a:ext cx="2778800" cy="23087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u="sng">
                <a:latin typeface="Noteworthy Bold"/>
                <a:ea typeface="Noteworthy Bold"/>
                <a:cs typeface="Noteworthy Bold"/>
                <a:sym typeface="Noteworthy Bold"/>
              </a:defRPr>
            </a:pPr>
            <a:r>
              <a:t>Fine motor:</a:t>
            </a:r>
          </a:p>
          <a:p>
            <a:pPr algn="just">
              <a:defRPr sz="2000" b="0">
                <a:latin typeface="Noteworthy Bold"/>
                <a:ea typeface="Noteworthy Bold"/>
                <a:cs typeface="Noteworthy Bold"/>
                <a:sym typeface="Noteworthy Bold"/>
              </a:defRPr>
            </a:pPr>
            <a:r>
              <a:t>Name writing</a:t>
            </a:r>
          </a:p>
          <a:p>
            <a:pPr algn="just">
              <a:defRPr sz="1400" b="0" u="sng">
                <a:latin typeface="Noteworthy Light"/>
                <a:ea typeface="Noteworthy Light"/>
                <a:cs typeface="Noteworthy Light"/>
                <a:sym typeface="Noteworthy Light"/>
              </a:defRPr>
            </a:pPr>
            <a:r>
              <a:rPr u="none"/>
              <a:t>Every morning all the children will come in and find their names, following the arrows to ensure they start their letters in the correct place and have the correct formation. </a:t>
            </a:r>
          </a:p>
        </p:txBody>
      </p:sp>
      <p:sp>
        <p:nvSpPr>
          <p:cNvPr id="188" name="Funky Fingers…"/>
          <p:cNvSpPr txBox="1"/>
          <p:nvPr/>
        </p:nvSpPr>
        <p:spPr>
          <a:xfrm>
            <a:off x="4417834" y="701909"/>
            <a:ext cx="4613730" cy="19023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dirty="0"/>
              <a:t>Funky Fingers</a:t>
            </a:r>
          </a:p>
          <a:p>
            <a:pPr lvl="3" indent="0" algn="just">
              <a:defRPr sz="1400" b="0" u="sng">
                <a:latin typeface="Noteworthy Light"/>
                <a:ea typeface="Noteworthy Light"/>
                <a:cs typeface="Noteworthy Light"/>
                <a:sym typeface="Noteworthy Light"/>
              </a:defRPr>
            </a:pPr>
            <a:r>
              <a:rPr u="none" dirty="0"/>
              <a:t>After the children have written their names they will have an activity on their table this will focus on their fine motor skills. Examples of this: Playdoh, threading, drawing, stencils, scissor skills and games. These fine motor skills help the children to develop their hand muscles and support their pencil formation.</a:t>
            </a:r>
          </a:p>
        </p:txBody>
      </p:sp>
      <p:sp>
        <p:nvSpPr>
          <p:cNvPr id="189" name="Self care…"/>
          <p:cNvSpPr txBox="1"/>
          <p:nvPr/>
        </p:nvSpPr>
        <p:spPr>
          <a:xfrm>
            <a:off x="4435257" y="2612763"/>
            <a:ext cx="4713999" cy="16229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Self care</a:t>
            </a:r>
          </a:p>
          <a:p>
            <a:pPr algn="just">
              <a:defRPr sz="1400" b="0" u="sng">
                <a:latin typeface="Noteworthy Light"/>
                <a:ea typeface="Noteworthy Light"/>
                <a:cs typeface="Noteworthy Light"/>
                <a:sym typeface="Noteworthy Light"/>
              </a:defRPr>
            </a:pPr>
            <a:r>
              <a:rPr u="none"/>
              <a:t>Encourage your children to dress themselves – doling up sandals, zips, buttons, belts.</a:t>
            </a:r>
          </a:p>
          <a:p>
            <a:pPr algn="just">
              <a:defRPr sz="1400" b="0" u="sng">
                <a:latin typeface="Noteworthy Light"/>
                <a:ea typeface="Noteworthy Light"/>
                <a:cs typeface="Noteworthy Light"/>
                <a:sym typeface="Noteworthy Light"/>
              </a:defRPr>
            </a:pPr>
            <a:r>
              <a:rPr u="none"/>
              <a:t>Eating – using cutlery, opening lunch boxes and food bags. Hygiene – cleaning teeth, brushing hair, toileting.</a:t>
            </a:r>
          </a:p>
        </p:txBody>
      </p:sp>
      <p:sp>
        <p:nvSpPr>
          <p:cNvPr id="190" name="In play In play the children will improve their fine motor skills they will do this whilst using construction, doll dressing, IT and a range of other activities that will be out in provision."/>
          <p:cNvSpPr txBox="1"/>
          <p:nvPr/>
        </p:nvSpPr>
        <p:spPr>
          <a:xfrm>
            <a:off x="71974" y="2871203"/>
            <a:ext cx="2922019" cy="16229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In play </a:t>
            </a:r>
            <a:r>
              <a:rPr sz="1400">
                <a:latin typeface="Noteworthy Light"/>
                <a:ea typeface="Noteworthy Light"/>
                <a:cs typeface="Noteworthy Light"/>
                <a:sym typeface="Noteworthy Light"/>
              </a:rPr>
              <a:t>In play the children will improve their fine motor skills they will do this whilst using construction, doll dressing, IT and a range of other activities that will be out in provision.  </a:t>
            </a:r>
          </a:p>
        </p:txBody>
      </p:sp>
      <p:sp>
        <p:nvSpPr>
          <p:cNvPr id="191" name="Gross motor Children use their gross motor skills to perform every day functions, such as walking and running, playground skills (e.g. climbing) and sporting skills (e.g. catching, throwing and hitting a ball with a bat). We will practice these skills du"/>
          <p:cNvSpPr txBox="1"/>
          <p:nvPr/>
        </p:nvSpPr>
        <p:spPr>
          <a:xfrm>
            <a:off x="453779" y="5374656"/>
            <a:ext cx="5536743" cy="13435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dirty="0"/>
              <a:t>Gross motor </a:t>
            </a:r>
            <a:r>
              <a:rPr sz="1400" dirty="0">
                <a:latin typeface="Noteworthy Light"/>
                <a:ea typeface="Noteworthy Light"/>
                <a:cs typeface="Noteworthy Light"/>
                <a:sym typeface="Noteworthy Light"/>
              </a:rPr>
              <a:t>Children use their gross motor skills to perform every day functions, such as walking and running, playground skills (e.g. climbing) and sporting skills (e.g. catching, throwing and hitting a ball with a bat). We will practice these skills during PE sessions on a Monday and a Wednesday.</a:t>
            </a:r>
          </a:p>
        </p:txBody>
      </p:sp>
      <p:sp>
        <p:nvSpPr>
          <p:cNvPr id="192" name="AT HOME: Can you follow some instructions to make some playdoh to play with at home?…"/>
          <p:cNvSpPr txBox="1"/>
          <p:nvPr/>
        </p:nvSpPr>
        <p:spPr>
          <a:xfrm>
            <a:off x="146067" y="4734487"/>
            <a:ext cx="8825938" cy="31803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1400" b="0">
                <a:solidFill>
                  <a:schemeClr val="accent5">
                    <a:hueOff val="-82419"/>
                    <a:satOff val="-9513"/>
                    <a:lumOff val="-16343"/>
                  </a:schemeClr>
                </a:solidFill>
                <a:latin typeface="Noteworthy Bold"/>
                <a:ea typeface="Noteworthy Bold"/>
                <a:cs typeface="Noteworthy Bold"/>
                <a:sym typeface="Noteworthy Bold"/>
              </a:defRPr>
            </a:pPr>
            <a:r>
              <a:rPr dirty="0"/>
              <a:t>AT HOME: Pencil grips- We will be teaching the children to write using a tripod grip- please encourage this at home.</a:t>
            </a:r>
          </a:p>
        </p:txBody>
      </p:sp>
      <p:pic>
        <p:nvPicPr>
          <p:cNvPr id="193" name="Image" descr="Image"/>
          <p:cNvPicPr>
            <a:picLocks noChangeAspect="1"/>
          </p:cNvPicPr>
          <p:nvPr/>
        </p:nvPicPr>
        <p:blipFill>
          <a:blip r:embed="rId18">
            <a:extLst/>
          </a:blip>
          <a:srcRect l="272" t="223" r="193" b="65"/>
          <a:stretch>
            <a:fillRect/>
          </a:stretch>
        </p:blipFill>
        <p:spPr>
          <a:xfrm>
            <a:off x="14055312" y="11455480"/>
            <a:ext cx="594917" cy="596901"/>
          </a:xfrm>
          <a:custGeom>
            <a:avLst/>
            <a:gdLst/>
            <a:ahLst/>
            <a:cxnLst>
              <a:cxn ang="0">
                <a:pos x="wd2" y="hd2"/>
              </a:cxn>
              <a:cxn ang="5400000">
                <a:pos x="wd2" y="hd2"/>
              </a:cxn>
              <a:cxn ang="10800000">
                <a:pos x="wd2" y="hd2"/>
              </a:cxn>
              <a:cxn ang="16200000">
                <a:pos x="wd2" y="hd2"/>
              </a:cxn>
            </a:cxnLst>
            <a:rect l="0" t="0" r="r" b="b"/>
            <a:pathLst>
              <a:path w="21600" h="21600" extrusionOk="0">
                <a:moveTo>
                  <a:pt x="10418" y="0"/>
                </a:moveTo>
                <a:cubicBezTo>
                  <a:pt x="8787" y="95"/>
                  <a:pt x="8741" y="376"/>
                  <a:pt x="8185" y="1178"/>
                </a:cubicBezTo>
                <a:cubicBezTo>
                  <a:pt x="7424" y="2273"/>
                  <a:pt x="7359" y="2635"/>
                  <a:pt x="7767" y="3964"/>
                </a:cubicBezTo>
                <a:cubicBezTo>
                  <a:pt x="7872" y="4306"/>
                  <a:pt x="7938" y="4281"/>
                  <a:pt x="6225" y="4581"/>
                </a:cubicBezTo>
                <a:cubicBezTo>
                  <a:pt x="5018" y="4793"/>
                  <a:pt x="4911" y="4837"/>
                  <a:pt x="4553" y="5285"/>
                </a:cubicBezTo>
                <a:lnTo>
                  <a:pt x="4179" y="5759"/>
                </a:lnTo>
                <a:lnTo>
                  <a:pt x="4409" y="6994"/>
                </a:lnTo>
                <a:cubicBezTo>
                  <a:pt x="4540" y="7676"/>
                  <a:pt x="4618" y="8277"/>
                  <a:pt x="4568" y="8330"/>
                </a:cubicBezTo>
                <a:cubicBezTo>
                  <a:pt x="4518" y="8382"/>
                  <a:pt x="3933" y="8685"/>
                  <a:pt x="3271" y="9005"/>
                </a:cubicBezTo>
                <a:cubicBezTo>
                  <a:pt x="1342" y="9936"/>
                  <a:pt x="1211" y="10179"/>
                  <a:pt x="1960" y="11604"/>
                </a:cubicBezTo>
                <a:cubicBezTo>
                  <a:pt x="2406" y="12454"/>
                  <a:pt x="2399" y="12739"/>
                  <a:pt x="1931" y="12739"/>
                </a:cubicBezTo>
                <a:cubicBezTo>
                  <a:pt x="1469" y="12739"/>
                  <a:pt x="664" y="13083"/>
                  <a:pt x="317" y="13428"/>
                </a:cubicBezTo>
                <a:lnTo>
                  <a:pt x="0" y="13744"/>
                </a:lnTo>
                <a:cubicBezTo>
                  <a:pt x="34" y="14225"/>
                  <a:pt x="89" y="14317"/>
                  <a:pt x="173" y="14333"/>
                </a:cubicBezTo>
                <a:cubicBezTo>
                  <a:pt x="340" y="14365"/>
                  <a:pt x="403" y="14507"/>
                  <a:pt x="403" y="14836"/>
                </a:cubicBezTo>
                <a:cubicBezTo>
                  <a:pt x="403" y="15338"/>
                  <a:pt x="749" y="15487"/>
                  <a:pt x="836" y="15022"/>
                </a:cubicBezTo>
                <a:cubicBezTo>
                  <a:pt x="938" y="14475"/>
                  <a:pt x="1383" y="14289"/>
                  <a:pt x="1383" y="14793"/>
                </a:cubicBezTo>
                <a:cubicBezTo>
                  <a:pt x="1383" y="15057"/>
                  <a:pt x="1768" y="15482"/>
                  <a:pt x="2003" y="15482"/>
                </a:cubicBezTo>
                <a:cubicBezTo>
                  <a:pt x="2260" y="15482"/>
                  <a:pt x="2214" y="15026"/>
                  <a:pt x="1902" y="14419"/>
                </a:cubicBezTo>
                <a:cubicBezTo>
                  <a:pt x="1752" y="14128"/>
                  <a:pt x="1653" y="13815"/>
                  <a:pt x="1686" y="13730"/>
                </a:cubicBezTo>
                <a:cubicBezTo>
                  <a:pt x="1719" y="13645"/>
                  <a:pt x="1997" y="13415"/>
                  <a:pt x="2291" y="13213"/>
                </a:cubicBezTo>
                <a:lnTo>
                  <a:pt x="2824" y="12839"/>
                </a:lnTo>
                <a:lnTo>
                  <a:pt x="3329" y="13385"/>
                </a:lnTo>
                <a:cubicBezTo>
                  <a:pt x="3713" y="13787"/>
                  <a:pt x="3945" y="13916"/>
                  <a:pt x="4251" y="13916"/>
                </a:cubicBezTo>
                <a:cubicBezTo>
                  <a:pt x="4850" y="13916"/>
                  <a:pt x="4885" y="13690"/>
                  <a:pt x="4323" y="13457"/>
                </a:cubicBezTo>
                <a:cubicBezTo>
                  <a:pt x="3495" y="13114"/>
                  <a:pt x="3003" y="12647"/>
                  <a:pt x="2579" y="11805"/>
                </a:cubicBezTo>
                <a:cubicBezTo>
                  <a:pt x="2056" y="10767"/>
                  <a:pt x="2064" y="10359"/>
                  <a:pt x="2579" y="9996"/>
                </a:cubicBezTo>
                <a:cubicBezTo>
                  <a:pt x="3215" y="9546"/>
                  <a:pt x="4556" y="9051"/>
                  <a:pt x="4712" y="9206"/>
                </a:cubicBezTo>
                <a:cubicBezTo>
                  <a:pt x="4786" y="9280"/>
                  <a:pt x="5115" y="10766"/>
                  <a:pt x="5447" y="12509"/>
                </a:cubicBezTo>
                <a:lnTo>
                  <a:pt x="6052" y="15683"/>
                </a:lnTo>
                <a:lnTo>
                  <a:pt x="6715" y="15841"/>
                </a:lnTo>
                <a:cubicBezTo>
                  <a:pt x="7076" y="15932"/>
                  <a:pt x="7927" y="16039"/>
                  <a:pt x="8603" y="16085"/>
                </a:cubicBezTo>
                <a:cubicBezTo>
                  <a:pt x="9443" y="16142"/>
                  <a:pt x="9853" y="16224"/>
                  <a:pt x="9899" y="16344"/>
                </a:cubicBezTo>
                <a:cubicBezTo>
                  <a:pt x="9976" y="16542"/>
                  <a:pt x="9601" y="19987"/>
                  <a:pt x="9482" y="20178"/>
                </a:cubicBezTo>
                <a:cubicBezTo>
                  <a:pt x="9432" y="20258"/>
                  <a:pt x="9276" y="20258"/>
                  <a:pt x="9064" y="20178"/>
                </a:cubicBezTo>
                <a:cubicBezTo>
                  <a:pt x="8169" y="19841"/>
                  <a:pt x="6530" y="20139"/>
                  <a:pt x="5418" y="20839"/>
                </a:cubicBezTo>
                <a:cubicBezTo>
                  <a:pt x="4817" y="21217"/>
                  <a:pt x="4798" y="21254"/>
                  <a:pt x="5029" y="21428"/>
                </a:cubicBezTo>
                <a:cubicBezTo>
                  <a:pt x="5217" y="21569"/>
                  <a:pt x="6596" y="21592"/>
                  <a:pt x="12061" y="21600"/>
                </a:cubicBezTo>
                <a:cubicBezTo>
                  <a:pt x="17262" y="21582"/>
                  <a:pt x="17297" y="21481"/>
                  <a:pt x="16225" y="20781"/>
                </a:cubicBezTo>
                <a:cubicBezTo>
                  <a:pt x="15297" y="20175"/>
                  <a:pt x="14499" y="19994"/>
                  <a:pt x="13214" y="20092"/>
                </a:cubicBezTo>
                <a:cubicBezTo>
                  <a:pt x="12532" y="20144"/>
                  <a:pt x="12147" y="20127"/>
                  <a:pt x="12090" y="20035"/>
                </a:cubicBezTo>
                <a:cubicBezTo>
                  <a:pt x="11963" y="19832"/>
                  <a:pt x="11546" y="16130"/>
                  <a:pt x="11643" y="16071"/>
                </a:cubicBezTo>
                <a:cubicBezTo>
                  <a:pt x="11687" y="16043"/>
                  <a:pt x="12134" y="15925"/>
                  <a:pt x="12637" y="15812"/>
                </a:cubicBezTo>
                <a:cubicBezTo>
                  <a:pt x="14701" y="15349"/>
                  <a:pt x="15203" y="14934"/>
                  <a:pt x="15332" y="13529"/>
                </a:cubicBezTo>
                <a:cubicBezTo>
                  <a:pt x="15389" y="12901"/>
                  <a:pt x="15433" y="12816"/>
                  <a:pt x="15663" y="12854"/>
                </a:cubicBezTo>
                <a:cubicBezTo>
                  <a:pt x="17304" y="13119"/>
                  <a:pt x="18213" y="12978"/>
                  <a:pt x="19021" y="12351"/>
                </a:cubicBezTo>
                <a:cubicBezTo>
                  <a:pt x="19721" y="11808"/>
                  <a:pt x="19971" y="11769"/>
                  <a:pt x="20332" y="12150"/>
                </a:cubicBezTo>
                <a:cubicBezTo>
                  <a:pt x="20662" y="12498"/>
                  <a:pt x="21110" y="12590"/>
                  <a:pt x="21110" y="12308"/>
                </a:cubicBezTo>
                <a:cubicBezTo>
                  <a:pt x="21110" y="12215"/>
                  <a:pt x="21052" y="12077"/>
                  <a:pt x="20966" y="11992"/>
                </a:cubicBezTo>
                <a:cubicBezTo>
                  <a:pt x="20846" y="11873"/>
                  <a:pt x="20902" y="11802"/>
                  <a:pt x="21225" y="11690"/>
                </a:cubicBezTo>
                <a:lnTo>
                  <a:pt x="21600" y="11547"/>
                </a:lnTo>
                <a:cubicBezTo>
                  <a:pt x="21575" y="10726"/>
                  <a:pt x="21541" y="10339"/>
                  <a:pt x="21485" y="10283"/>
                </a:cubicBezTo>
                <a:cubicBezTo>
                  <a:pt x="21137" y="9938"/>
                  <a:pt x="20122" y="10208"/>
                  <a:pt x="19453" y="10814"/>
                </a:cubicBezTo>
                <a:cubicBezTo>
                  <a:pt x="19169" y="11072"/>
                  <a:pt x="19166" y="11069"/>
                  <a:pt x="19021" y="10800"/>
                </a:cubicBezTo>
                <a:cubicBezTo>
                  <a:pt x="18821" y="10429"/>
                  <a:pt x="18391" y="10217"/>
                  <a:pt x="18012" y="10312"/>
                </a:cubicBezTo>
                <a:cubicBezTo>
                  <a:pt x="17548" y="10427"/>
                  <a:pt x="17626" y="10608"/>
                  <a:pt x="18257" y="10886"/>
                </a:cubicBezTo>
                <a:cubicBezTo>
                  <a:pt x="19075" y="11246"/>
                  <a:pt x="19214" y="11464"/>
                  <a:pt x="18848" y="11805"/>
                </a:cubicBezTo>
                <a:cubicBezTo>
                  <a:pt x="18412" y="12211"/>
                  <a:pt x="17585" y="12513"/>
                  <a:pt x="16888" y="12523"/>
                </a:cubicBezTo>
                <a:cubicBezTo>
                  <a:pt x="16414" y="12531"/>
                  <a:pt x="16173" y="12456"/>
                  <a:pt x="15807" y="12179"/>
                </a:cubicBezTo>
                <a:cubicBezTo>
                  <a:pt x="15367" y="11845"/>
                  <a:pt x="15332" y="11764"/>
                  <a:pt x="15332" y="11102"/>
                </a:cubicBezTo>
                <a:cubicBezTo>
                  <a:pt x="15332" y="10277"/>
                  <a:pt x="15224" y="10225"/>
                  <a:pt x="14597" y="10771"/>
                </a:cubicBezTo>
                <a:cubicBezTo>
                  <a:pt x="13694" y="11558"/>
                  <a:pt x="12632" y="11383"/>
                  <a:pt x="12162" y="10355"/>
                </a:cubicBezTo>
                <a:cubicBezTo>
                  <a:pt x="11827" y="9623"/>
                  <a:pt x="11827" y="8881"/>
                  <a:pt x="12162" y="8703"/>
                </a:cubicBezTo>
                <a:cubicBezTo>
                  <a:pt x="12623" y="8458"/>
                  <a:pt x="13399" y="8541"/>
                  <a:pt x="13876" y="8890"/>
                </a:cubicBezTo>
                <a:cubicBezTo>
                  <a:pt x="14122" y="9069"/>
                  <a:pt x="14399" y="9220"/>
                  <a:pt x="14482" y="9220"/>
                </a:cubicBezTo>
                <a:cubicBezTo>
                  <a:pt x="14564" y="9220"/>
                  <a:pt x="14808" y="8965"/>
                  <a:pt x="15029" y="8660"/>
                </a:cubicBezTo>
                <a:cubicBezTo>
                  <a:pt x="15419" y="8122"/>
                  <a:pt x="15426" y="8045"/>
                  <a:pt x="15519" y="6190"/>
                </a:cubicBezTo>
                <a:lnTo>
                  <a:pt x="15620" y="4280"/>
                </a:lnTo>
                <a:lnTo>
                  <a:pt x="14784" y="4208"/>
                </a:lnTo>
                <a:cubicBezTo>
                  <a:pt x="14324" y="4166"/>
                  <a:pt x="13360" y="4090"/>
                  <a:pt x="12637" y="4036"/>
                </a:cubicBezTo>
                <a:cubicBezTo>
                  <a:pt x="11125" y="3922"/>
                  <a:pt x="11022" y="3820"/>
                  <a:pt x="11585" y="3002"/>
                </a:cubicBezTo>
                <a:cubicBezTo>
                  <a:pt x="11885" y="2566"/>
                  <a:pt x="11920" y="2386"/>
                  <a:pt x="11874" y="1738"/>
                </a:cubicBezTo>
                <a:cubicBezTo>
                  <a:pt x="11829" y="1107"/>
                  <a:pt x="11752" y="922"/>
                  <a:pt x="11398" y="560"/>
                </a:cubicBezTo>
                <a:cubicBezTo>
                  <a:pt x="11166" y="323"/>
                  <a:pt x="11031" y="92"/>
                  <a:pt x="11081" y="43"/>
                </a:cubicBezTo>
                <a:cubicBezTo>
                  <a:pt x="11096" y="28"/>
                  <a:pt x="10811" y="12"/>
                  <a:pt x="10418" y="0"/>
                </a:cubicBezTo>
                <a:close/>
              </a:path>
            </a:pathLst>
          </a:custGeom>
          <a:ln w="12700">
            <a:miter lim="400000"/>
          </a:ln>
        </p:spPr>
      </p:pic>
      <p:sp>
        <p:nvSpPr>
          <p:cNvPr id="194" name="Jigsaw  We follow a scheme called Jigsaw to focus on PSHE, which links to PSED in EYFS. The first topic focus is: Being me in my world- this will look at the children being in our community as a school, where they live, who they are and what makes them u"/>
          <p:cNvSpPr txBox="1"/>
          <p:nvPr/>
        </p:nvSpPr>
        <p:spPr>
          <a:xfrm>
            <a:off x="10635719" y="9695733"/>
            <a:ext cx="3704273" cy="19023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lvl="1" algn="just">
              <a:spcBef>
                <a:spcPts val="5900"/>
              </a:spcBef>
              <a:defRPr sz="2000" b="0">
                <a:latin typeface="Noteworthy Bold"/>
                <a:ea typeface="Noteworthy Bold"/>
                <a:cs typeface="Noteworthy Bold"/>
                <a:sym typeface="Noteworthy Bold"/>
              </a:defRPr>
            </a:pPr>
            <a:r>
              <a:rPr dirty="0"/>
              <a:t>Jigsaw  </a:t>
            </a:r>
            <a:r>
              <a:rPr sz="1400" dirty="0">
                <a:latin typeface="Noteworthy Light"/>
                <a:ea typeface="Noteworthy Light"/>
                <a:cs typeface="Noteworthy Light"/>
                <a:sym typeface="Noteworthy Light"/>
              </a:rPr>
              <a:t>We follow a scheme called Jigsaw to focus on PSHE, which links to PSED in EYFS. The first topic focus is: Being me in my world- this will look at the children being in our community as a school, where they live, who they are and what makes them unique. </a:t>
            </a:r>
          </a:p>
        </p:txBody>
      </p:sp>
      <p:sp>
        <p:nvSpPr>
          <p:cNvPr id="195" name="AT HOME: Talk to your children about ways we can be a really good friend."/>
          <p:cNvSpPr txBox="1"/>
          <p:nvPr/>
        </p:nvSpPr>
        <p:spPr>
          <a:xfrm>
            <a:off x="11129000" y="11846050"/>
            <a:ext cx="2778800" cy="581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lvl="1" indent="0" algn="l">
              <a:defRPr sz="1200" b="0">
                <a:solidFill>
                  <a:schemeClr val="accent5">
                    <a:hueOff val="-82419"/>
                    <a:satOff val="-9513"/>
                    <a:lumOff val="-16343"/>
                  </a:schemeClr>
                </a:solidFill>
                <a:latin typeface="Noteworthy Bold"/>
                <a:ea typeface="Noteworthy Bold"/>
                <a:cs typeface="Noteworthy Bold"/>
                <a:sym typeface="Noteworthy Bold"/>
              </a:defRPr>
            </a:pPr>
            <a:r>
              <a:rPr dirty="0"/>
              <a:t>AT HOME: Talk to your children about ways we can be a really good friend. </a:t>
            </a:r>
          </a:p>
        </p:txBody>
      </p:sp>
      <p:sp>
        <p:nvSpPr>
          <p:cNvPr id="196" name="Relationships       The key focus when the children start school will be encouraging them to make relationships with peers and with the adults.  We will ensure the children feel safe, and know who they can talk to if they have any worries or needs."/>
          <p:cNvSpPr txBox="1"/>
          <p:nvPr/>
        </p:nvSpPr>
        <p:spPr>
          <a:xfrm>
            <a:off x="10639805" y="6210833"/>
            <a:ext cx="3970672" cy="16229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dirty="0"/>
              <a:t>Relationships       </a:t>
            </a:r>
            <a:r>
              <a:rPr sz="1400" dirty="0">
                <a:latin typeface="Noteworthy Light"/>
                <a:ea typeface="Noteworthy Light"/>
                <a:cs typeface="Noteworthy Light"/>
                <a:sym typeface="Noteworthy Light"/>
              </a:rPr>
              <a:t>The key focus when the children start school will be encouraging them to make relationships with peers and with the adults.  We will ensure the children feel safe, and know who they can talk to if they have any worries or needs. </a:t>
            </a:r>
          </a:p>
        </p:txBody>
      </p:sp>
      <p:sp>
        <p:nvSpPr>
          <p:cNvPr id="198" name="Class rulesThe children will help us to decided on class rules for the year."/>
          <p:cNvSpPr txBox="1"/>
          <p:nvPr/>
        </p:nvSpPr>
        <p:spPr>
          <a:xfrm>
            <a:off x="11954980" y="8745314"/>
            <a:ext cx="2922019" cy="841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a:defRPr sz="2000" b="0">
                <a:latin typeface="Noteworthy Bold"/>
                <a:ea typeface="Noteworthy Bold"/>
                <a:cs typeface="Noteworthy Bold"/>
                <a:sym typeface="Noteworthy Bold"/>
              </a:defRPr>
            </a:pPr>
            <a:r>
              <a:rPr dirty="0"/>
              <a:t>Class rules</a:t>
            </a:r>
            <a:r>
              <a:rPr lang="en-GB" dirty="0"/>
              <a:t> </a:t>
            </a:r>
            <a:r>
              <a:rPr sz="1400" dirty="0">
                <a:latin typeface="Noteworthy Light"/>
                <a:ea typeface="Noteworthy Light"/>
                <a:cs typeface="Noteworthy Light"/>
                <a:sym typeface="Noteworthy Light"/>
              </a:rPr>
              <a:t>The children will help us to decided on class rules for the year.</a:t>
            </a:r>
          </a:p>
        </p:txBody>
      </p:sp>
      <p:pic>
        <p:nvPicPr>
          <p:cNvPr id="199" name="Image" descr="Image"/>
          <p:cNvPicPr>
            <a:picLocks noChangeAspect="1"/>
          </p:cNvPicPr>
          <p:nvPr/>
        </p:nvPicPr>
        <p:blipFill>
          <a:blip r:embed="rId19">
            <a:alphaModFix amt="68611"/>
            <a:extLst/>
          </a:blip>
          <a:stretch>
            <a:fillRect/>
          </a:stretch>
        </p:blipFill>
        <p:spPr>
          <a:xfrm>
            <a:off x="13559760" y="7838225"/>
            <a:ext cx="855572" cy="581915"/>
          </a:xfrm>
          <a:prstGeom prst="rect">
            <a:avLst/>
          </a:prstGeom>
          <a:ln w="12700">
            <a:miter lim="400000"/>
          </a:ln>
        </p:spPr>
      </p:pic>
      <p:pic>
        <p:nvPicPr>
          <p:cNvPr id="200" name="Image" descr="Image"/>
          <p:cNvPicPr>
            <a:picLocks/>
          </p:cNvPicPr>
          <p:nvPr/>
        </p:nvPicPr>
        <p:blipFill>
          <a:blip r:embed="rId20">
            <a:alphaModFix amt="71632"/>
            <a:extLst/>
          </a:blip>
          <a:stretch>
            <a:fillRect/>
          </a:stretch>
        </p:blipFill>
        <p:spPr>
          <a:xfrm>
            <a:off x="10691319" y="7909855"/>
            <a:ext cx="1056496" cy="828280"/>
          </a:xfrm>
          <a:prstGeom prst="rect">
            <a:avLst/>
          </a:prstGeom>
        </p:spPr>
      </p:pic>
      <p:sp>
        <p:nvSpPr>
          <p:cNvPr id="201" name="Music We will sing a range of nursery rhymes in class, as a whole, in groups and individually. This year we will also be following a music scheme called Charanga."/>
          <p:cNvSpPr txBox="1"/>
          <p:nvPr/>
        </p:nvSpPr>
        <p:spPr>
          <a:xfrm>
            <a:off x="14793190" y="11712979"/>
            <a:ext cx="4074000" cy="10641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l">
              <a:defRPr sz="2000" b="0">
                <a:latin typeface="Noteworthy Bold"/>
                <a:ea typeface="Noteworthy Bold"/>
                <a:cs typeface="Noteworthy Bold"/>
                <a:sym typeface="Noteworthy Bold"/>
              </a:defRPr>
            </a:pPr>
            <a:r>
              <a:rPr dirty="0"/>
              <a:t>Music </a:t>
            </a:r>
            <a:r>
              <a:rPr sz="1400" dirty="0">
                <a:latin typeface="Noteworthy Light"/>
                <a:ea typeface="Noteworthy Light"/>
                <a:cs typeface="Noteworthy Light"/>
                <a:sym typeface="Noteworthy Light"/>
              </a:rPr>
              <a:t>We will sing a range of nursery rhymes in class, as a whole, in groups and individually. This year we will also be following a music scheme called Charanga.</a:t>
            </a:r>
          </a:p>
        </p:txBody>
      </p:sp>
      <p:pic>
        <p:nvPicPr>
          <p:cNvPr id="202" name="Image" descr="Image"/>
          <p:cNvPicPr>
            <a:picLocks noChangeAspect="1"/>
          </p:cNvPicPr>
          <p:nvPr/>
        </p:nvPicPr>
        <p:blipFill>
          <a:blip r:embed="rId21">
            <a:extLst/>
          </a:blip>
          <a:srcRect l="8490" t="27499" r="8486" b="27474"/>
          <a:stretch>
            <a:fillRect/>
          </a:stretch>
        </p:blipFill>
        <p:spPr>
          <a:xfrm>
            <a:off x="10746806" y="8901359"/>
            <a:ext cx="1100535" cy="596852"/>
          </a:xfrm>
          <a:custGeom>
            <a:avLst/>
            <a:gdLst/>
            <a:ahLst/>
            <a:cxnLst>
              <a:cxn ang="0">
                <a:pos x="wd2" y="hd2"/>
              </a:cxn>
              <a:cxn ang="5400000">
                <a:pos x="wd2" y="hd2"/>
              </a:cxn>
              <a:cxn ang="10800000">
                <a:pos x="wd2" y="hd2"/>
              </a:cxn>
              <a:cxn ang="16200000">
                <a:pos x="wd2" y="hd2"/>
              </a:cxn>
            </a:cxnLst>
            <a:rect l="0" t="0" r="r" b="b"/>
            <a:pathLst>
              <a:path w="21600" h="21403" extrusionOk="0">
                <a:moveTo>
                  <a:pt x="11653" y="51"/>
                </a:moveTo>
                <a:cubicBezTo>
                  <a:pt x="9595" y="-189"/>
                  <a:pt x="7537" y="427"/>
                  <a:pt x="5865" y="1844"/>
                </a:cubicBezTo>
                <a:cubicBezTo>
                  <a:pt x="4327" y="3149"/>
                  <a:pt x="2956" y="5289"/>
                  <a:pt x="2010" y="7879"/>
                </a:cubicBezTo>
                <a:cubicBezTo>
                  <a:pt x="1367" y="9636"/>
                  <a:pt x="910" y="11434"/>
                  <a:pt x="561" y="13543"/>
                </a:cubicBezTo>
                <a:cubicBezTo>
                  <a:pt x="241" y="15471"/>
                  <a:pt x="0" y="18187"/>
                  <a:pt x="0" y="19890"/>
                </a:cubicBezTo>
                <a:lnTo>
                  <a:pt x="0" y="20545"/>
                </a:lnTo>
                <a:lnTo>
                  <a:pt x="499" y="20588"/>
                </a:lnTo>
                <a:cubicBezTo>
                  <a:pt x="774" y="20611"/>
                  <a:pt x="1524" y="20651"/>
                  <a:pt x="2165" y="20673"/>
                </a:cubicBezTo>
                <a:cubicBezTo>
                  <a:pt x="4967" y="20770"/>
                  <a:pt x="7279" y="20860"/>
                  <a:pt x="8046" y="20901"/>
                </a:cubicBezTo>
                <a:lnTo>
                  <a:pt x="8880" y="20944"/>
                </a:lnTo>
                <a:lnTo>
                  <a:pt x="8880" y="20289"/>
                </a:lnTo>
                <a:cubicBezTo>
                  <a:pt x="8882" y="18466"/>
                  <a:pt x="9264" y="17298"/>
                  <a:pt x="9994" y="16887"/>
                </a:cubicBezTo>
                <a:cubicBezTo>
                  <a:pt x="10397" y="16661"/>
                  <a:pt x="11081" y="16663"/>
                  <a:pt x="11419" y="16887"/>
                </a:cubicBezTo>
                <a:cubicBezTo>
                  <a:pt x="12072" y="17320"/>
                  <a:pt x="12533" y="18296"/>
                  <a:pt x="12720" y="19634"/>
                </a:cubicBezTo>
                <a:cubicBezTo>
                  <a:pt x="12765" y="19952"/>
                  <a:pt x="12806" y="20405"/>
                  <a:pt x="12806" y="20645"/>
                </a:cubicBezTo>
                <a:cubicBezTo>
                  <a:pt x="12806" y="20944"/>
                  <a:pt x="12817" y="21085"/>
                  <a:pt x="12853" y="21086"/>
                </a:cubicBezTo>
                <a:cubicBezTo>
                  <a:pt x="13746" y="21101"/>
                  <a:pt x="15545" y="21171"/>
                  <a:pt x="15727" y="21200"/>
                </a:cubicBezTo>
                <a:cubicBezTo>
                  <a:pt x="15862" y="21221"/>
                  <a:pt x="16728" y="21262"/>
                  <a:pt x="17651" y="21285"/>
                </a:cubicBezTo>
                <a:cubicBezTo>
                  <a:pt x="18573" y="21308"/>
                  <a:pt x="19513" y="21343"/>
                  <a:pt x="19738" y="21370"/>
                </a:cubicBezTo>
                <a:cubicBezTo>
                  <a:pt x="19963" y="21398"/>
                  <a:pt x="20476" y="21411"/>
                  <a:pt x="20876" y="21399"/>
                </a:cubicBezTo>
                <a:lnTo>
                  <a:pt x="21600" y="21370"/>
                </a:lnTo>
                <a:lnTo>
                  <a:pt x="21600" y="20147"/>
                </a:lnTo>
                <a:cubicBezTo>
                  <a:pt x="21600" y="14869"/>
                  <a:pt x="20678" y="9867"/>
                  <a:pt x="19053" y="6327"/>
                </a:cubicBezTo>
                <a:cubicBezTo>
                  <a:pt x="17749" y="3488"/>
                  <a:pt x="15856" y="1459"/>
                  <a:pt x="13694" y="578"/>
                </a:cubicBezTo>
                <a:cubicBezTo>
                  <a:pt x="13023" y="304"/>
                  <a:pt x="12339" y="131"/>
                  <a:pt x="11653" y="51"/>
                </a:cubicBezTo>
                <a:close/>
              </a:path>
            </a:pathLst>
          </a:custGeom>
          <a:ln w="12700">
            <a:miter lim="400000"/>
          </a:ln>
        </p:spPr>
      </p:pic>
      <p:sp>
        <p:nvSpPr>
          <p:cNvPr id="203" name="Role play  The children will be able to perform and role play in a range of different spaces. Including; a home corner and a farm shop."/>
          <p:cNvSpPr txBox="1"/>
          <p:nvPr/>
        </p:nvSpPr>
        <p:spPr>
          <a:xfrm>
            <a:off x="15175304" y="8170891"/>
            <a:ext cx="3516497" cy="10641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dirty="0"/>
              <a:t>Role play  </a:t>
            </a:r>
            <a:r>
              <a:rPr sz="1400" dirty="0">
                <a:latin typeface="Noteworthy Light"/>
                <a:ea typeface="Noteworthy Light"/>
                <a:cs typeface="Noteworthy Light"/>
                <a:sym typeface="Noteworthy Light"/>
              </a:rPr>
              <a:t>The children will be able to perform and role play in a range of different spaces. Including; a home corner and a farm shop.</a:t>
            </a:r>
          </a:p>
        </p:txBody>
      </p:sp>
      <p:sp>
        <p:nvSpPr>
          <p:cNvPr id="204" name="Art  The children will complete a painted self portrait for the entrance wall, they will also complete a school project of a self portrait- They will do one in a special book every year in the Abbey."/>
          <p:cNvSpPr txBox="1"/>
          <p:nvPr/>
        </p:nvSpPr>
        <p:spPr>
          <a:xfrm>
            <a:off x="14784492" y="8897362"/>
            <a:ext cx="4091397" cy="13435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Art  </a:t>
            </a:r>
            <a:r>
              <a:rPr sz="1400">
                <a:latin typeface="Noteworthy Light"/>
                <a:ea typeface="Noteworthy Light"/>
                <a:cs typeface="Noteworthy Light"/>
                <a:sym typeface="Noteworthy Light"/>
              </a:rPr>
              <a:t>The children will complete a painted self portrait for the entrance wall, they will also complete a school project of a self portrait- They will do one in a special book every year in the Abbey.</a:t>
            </a:r>
          </a:p>
        </p:txBody>
      </p:sp>
      <p:sp>
        <p:nvSpPr>
          <p:cNvPr id="205" name="Construction The children have access to a range of constructional resources in the classroom. Including the introduction of junk modelling."/>
          <p:cNvSpPr txBox="1"/>
          <p:nvPr/>
        </p:nvSpPr>
        <p:spPr>
          <a:xfrm>
            <a:off x="16235382" y="10441084"/>
            <a:ext cx="2799184" cy="13435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dirty="0"/>
              <a:t>Construction </a:t>
            </a:r>
            <a:r>
              <a:rPr sz="1400" dirty="0">
                <a:latin typeface="Noteworthy Light"/>
                <a:ea typeface="Noteworthy Light"/>
                <a:cs typeface="Noteworthy Light"/>
                <a:sym typeface="Noteworthy Light"/>
              </a:rPr>
              <a:t>The children have access to a range of constructional resources in the classroom. Including the introduction of junk modelling.</a:t>
            </a:r>
          </a:p>
        </p:txBody>
      </p:sp>
      <p:sp>
        <p:nvSpPr>
          <p:cNvPr id="206" name="Text"/>
          <p:cNvSpPr txBox="1"/>
          <p:nvPr/>
        </p:nvSpPr>
        <p:spPr>
          <a:xfrm>
            <a:off x="14790904" y="11169722"/>
            <a:ext cx="161196" cy="3783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l">
              <a:defRPr sz="1400" b="0">
                <a:latin typeface="Noteworthy Light"/>
                <a:ea typeface="Noteworthy Light"/>
                <a:cs typeface="Noteworthy Light"/>
                <a:sym typeface="Noteworthy Light"/>
              </a:defRPr>
            </a:lvl1pPr>
          </a:lstStyle>
          <a:p>
            <a:pPr>
              <a:defRPr sz="2000">
                <a:latin typeface="Noteworthy Bold"/>
                <a:ea typeface="Noteworthy Bold"/>
                <a:cs typeface="Noteworthy Bold"/>
                <a:sym typeface="Noteworthy Bold"/>
              </a:defRPr>
            </a:pPr>
            <a:r>
              <a:rPr sz="1400">
                <a:latin typeface="Noteworthy Light"/>
                <a:ea typeface="Noteworthy Light"/>
                <a:cs typeface="Noteworthy Light"/>
                <a:sym typeface="Noteworthy Light"/>
              </a:rPr>
              <a:t> </a:t>
            </a:r>
          </a:p>
        </p:txBody>
      </p:sp>
      <p:sp>
        <p:nvSpPr>
          <p:cNvPr id="207" name="AT HOME: Sing nursery rhymes."/>
          <p:cNvSpPr txBox="1"/>
          <p:nvPr/>
        </p:nvSpPr>
        <p:spPr>
          <a:xfrm>
            <a:off x="15642052" y="12847613"/>
            <a:ext cx="2778800" cy="3406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lvl="1" indent="0" algn="l">
              <a:defRPr sz="1200" b="0">
                <a:solidFill>
                  <a:schemeClr val="accent5">
                    <a:hueOff val="-82419"/>
                    <a:satOff val="-9513"/>
                    <a:lumOff val="-16343"/>
                  </a:schemeClr>
                </a:solidFill>
                <a:latin typeface="Noteworthy Bold"/>
                <a:ea typeface="Noteworthy Bold"/>
                <a:cs typeface="Noteworthy Bold"/>
                <a:sym typeface="Noteworthy Bold"/>
              </a:defRPr>
            </a:pPr>
            <a:r>
              <a:t>AT HOME: Sing nursery rhymes.</a:t>
            </a:r>
          </a:p>
        </p:txBody>
      </p:sp>
      <p:pic>
        <p:nvPicPr>
          <p:cNvPr id="208" name="Image" descr="Image"/>
          <p:cNvPicPr>
            <a:picLocks noChangeAspect="1"/>
          </p:cNvPicPr>
          <p:nvPr/>
        </p:nvPicPr>
        <p:blipFill>
          <a:blip r:embed="rId22">
            <a:alphaModFix amt="78333"/>
            <a:extLst/>
          </a:blip>
          <a:stretch>
            <a:fillRect/>
          </a:stretch>
        </p:blipFill>
        <p:spPr>
          <a:xfrm>
            <a:off x="14914557" y="10441084"/>
            <a:ext cx="1056496" cy="1056496"/>
          </a:xfrm>
          <a:prstGeom prst="rect">
            <a:avLst/>
          </a:prstGeom>
          <a:ln w="12700">
            <a:miter lim="400000"/>
          </a:ln>
        </p:spPr>
      </p:pic>
      <p:pic>
        <p:nvPicPr>
          <p:cNvPr id="209" name="Image" descr="Image"/>
          <p:cNvPicPr>
            <a:picLocks noChangeAspect="1"/>
          </p:cNvPicPr>
          <p:nvPr/>
        </p:nvPicPr>
        <p:blipFill>
          <a:blip r:embed="rId23">
            <a:alphaModFix amt="62648"/>
            <a:extLst/>
          </a:blip>
          <a:stretch>
            <a:fillRect/>
          </a:stretch>
        </p:blipFill>
        <p:spPr>
          <a:xfrm>
            <a:off x="16726541" y="10006190"/>
            <a:ext cx="776887" cy="581915"/>
          </a:xfrm>
          <a:prstGeom prst="rect">
            <a:avLst/>
          </a:prstGeom>
          <a:ln w="12700">
            <a:miter lim="400000"/>
          </a:ln>
        </p:spPr>
      </p:pic>
      <p:pic>
        <p:nvPicPr>
          <p:cNvPr id="210" name="Image" descr="Image"/>
          <p:cNvPicPr>
            <a:picLocks noChangeAspect="1"/>
          </p:cNvPicPr>
          <p:nvPr/>
        </p:nvPicPr>
        <p:blipFill>
          <a:blip r:embed="rId24">
            <a:alphaModFix amt="65308"/>
            <a:extLst/>
          </a:blip>
          <a:stretch>
            <a:fillRect/>
          </a:stretch>
        </p:blipFill>
        <p:spPr>
          <a:xfrm>
            <a:off x="15489571" y="6361696"/>
            <a:ext cx="1491622" cy="992607"/>
          </a:xfrm>
          <a:prstGeom prst="rect">
            <a:avLst/>
          </a:prstGeom>
          <a:ln w="12700">
            <a:miter lim="400000"/>
          </a:ln>
        </p:spPr>
      </p:pic>
      <p:sp>
        <p:nvSpPr>
          <p:cNvPr id="211" name="RE We will begin our religious studies by looking at special people. This will link to our topic of families and all about me.…"/>
          <p:cNvSpPr txBox="1"/>
          <p:nvPr/>
        </p:nvSpPr>
        <p:spPr>
          <a:xfrm>
            <a:off x="19494153" y="856914"/>
            <a:ext cx="4724942" cy="10641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dirty="0"/>
              <a:t>RE </a:t>
            </a:r>
            <a:r>
              <a:rPr sz="1400" dirty="0">
                <a:latin typeface="Noteworthy Light"/>
                <a:ea typeface="Noteworthy Light"/>
                <a:cs typeface="Noteworthy Light"/>
                <a:sym typeface="Noteworthy Light"/>
              </a:rPr>
              <a:t>We will begin our religious studies by looking at special people. This will link to our topic of families and all about me. </a:t>
            </a:r>
          </a:p>
          <a:p>
            <a:pPr algn="just">
              <a:defRPr sz="2000" b="0">
                <a:latin typeface="Noteworthy Bold"/>
                <a:ea typeface="Noteworthy Bold"/>
                <a:cs typeface="Noteworthy Bold"/>
                <a:sym typeface="Noteworthy Bold"/>
              </a:defRPr>
            </a:pPr>
            <a:r>
              <a:rPr sz="1400" dirty="0">
                <a:latin typeface="Noteworthy Light"/>
                <a:ea typeface="Noteworthy Light"/>
                <a:cs typeface="Noteworthy Light"/>
                <a:sym typeface="Noteworthy Light"/>
              </a:rPr>
              <a:t>We will also explore the Creation story. </a:t>
            </a:r>
          </a:p>
        </p:txBody>
      </p:sp>
      <p:sp>
        <p:nvSpPr>
          <p:cNvPr id="212" name="The natural world…"/>
          <p:cNvSpPr txBox="1"/>
          <p:nvPr/>
        </p:nvSpPr>
        <p:spPr>
          <a:xfrm>
            <a:off x="19215100" y="3280081"/>
            <a:ext cx="4892534" cy="27405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The natural world</a:t>
            </a:r>
          </a:p>
          <a:p>
            <a:pPr algn="just">
              <a:defRPr sz="1400" b="0">
                <a:latin typeface="Noteworthy Light"/>
                <a:ea typeface="Noteworthy Light"/>
                <a:cs typeface="Noteworthy Light"/>
                <a:sym typeface="Noteworthy Light"/>
              </a:defRPr>
            </a:pPr>
            <a:r>
              <a:t>We will be looking at the process of growing and changing- from baby to an adult. </a:t>
            </a:r>
          </a:p>
          <a:p>
            <a:pPr algn="just">
              <a:defRPr sz="1400" b="0">
                <a:latin typeface="Noteworthy Light"/>
                <a:ea typeface="Noteworthy Light"/>
                <a:cs typeface="Noteworthy Light"/>
                <a:sym typeface="Noteworthy Light"/>
              </a:defRPr>
            </a:pPr>
            <a:r>
              <a:t>We will explore where food comes and its links to harvest. </a:t>
            </a:r>
          </a:p>
          <a:p>
            <a:pPr algn="just">
              <a:defRPr sz="1400" b="0">
                <a:latin typeface="Noteworthy Light"/>
                <a:ea typeface="Noteworthy Light"/>
                <a:cs typeface="Noteworthy Light"/>
                <a:sym typeface="Noteworthy Light"/>
              </a:defRPr>
            </a:pPr>
            <a:r>
              <a:t>We will be exploring school grounds and drawing maps of where we live. </a:t>
            </a:r>
          </a:p>
          <a:p>
            <a:pPr algn="just">
              <a:defRPr sz="1400" b="0">
                <a:latin typeface="Noteworthy Light"/>
                <a:ea typeface="Noteworthy Light"/>
                <a:cs typeface="Noteworthy Light"/>
                <a:sym typeface="Noteworthy Light"/>
              </a:defRPr>
            </a:pPr>
            <a:r>
              <a:t>The children will learn about changing seasons – Autumn and drawing our school tree. </a:t>
            </a:r>
          </a:p>
          <a:p>
            <a:pPr algn="just">
              <a:defRPr sz="1400" b="0">
                <a:latin typeface="Noteworthy Light"/>
                <a:ea typeface="Noteworthy Light"/>
                <a:cs typeface="Noteworthy Light"/>
                <a:sym typeface="Noteworthy Light"/>
              </a:defRPr>
            </a:pPr>
            <a:r>
              <a:t>Whilst looking at the farm we will look at properties of animals and drawing the farm animals.</a:t>
            </a:r>
          </a:p>
        </p:txBody>
      </p:sp>
      <p:sp>
        <p:nvSpPr>
          <p:cNvPr id="213" name="Past and Present…"/>
          <p:cNvSpPr txBox="1"/>
          <p:nvPr/>
        </p:nvSpPr>
        <p:spPr>
          <a:xfrm>
            <a:off x="19215100" y="8894368"/>
            <a:ext cx="3516496" cy="784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Past and Present</a:t>
            </a:r>
          </a:p>
          <a:p>
            <a:pPr algn="just">
              <a:defRPr sz="1400" b="0">
                <a:latin typeface="Noteworthy Light"/>
                <a:ea typeface="Noteworthy Light"/>
                <a:cs typeface="Noteworthy Light"/>
                <a:sym typeface="Noteworthy Light"/>
              </a:defRPr>
            </a:pPr>
            <a:r>
              <a:t>We will explore how we have changed (my history) </a:t>
            </a:r>
          </a:p>
        </p:txBody>
      </p:sp>
      <p:sp>
        <p:nvSpPr>
          <p:cNvPr id="214" name="People and communities:…"/>
          <p:cNvSpPr txBox="1"/>
          <p:nvPr/>
        </p:nvSpPr>
        <p:spPr>
          <a:xfrm>
            <a:off x="19788018" y="6046533"/>
            <a:ext cx="2778800" cy="16229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t>People and communities:</a:t>
            </a:r>
          </a:p>
          <a:p>
            <a:pPr algn="just">
              <a:defRPr sz="1400" b="0">
                <a:latin typeface="Noteworthy Light"/>
                <a:ea typeface="Noteworthy Light"/>
                <a:cs typeface="Noteworthy Light"/>
                <a:sym typeface="Noteworthy Light"/>
              </a:defRPr>
            </a:pPr>
            <a:r>
              <a:t>Discuss our class, our families and our school community.   </a:t>
            </a:r>
          </a:p>
          <a:p>
            <a:pPr algn="just">
              <a:defRPr sz="1400" b="0">
                <a:latin typeface="Noteworthy Light"/>
                <a:ea typeface="Noteworthy Light"/>
                <a:cs typeface="Noteworthy Light"/>
                <a:sym typeface="Noteworthy Light"/>
              </a:defRPr>
            </a:pPr>
            <a:r>
              <a:t>We will also introduce the children to democracy (choosing stories)  </a:t>
            </a:r>
          </a:p>
        </p:txBody>
      </p:sp>
      <p:sp>
        <p:nvSpPr>
          <p:cNvPr id="215" name="AT HOME: Talk to your children about the world around them and their place in it."/>
          <p:cNvSpPr txBox="1"/>
          <p:nvPr/>
        </p:nvSpPr>
        <p:spPr>
          <a:xfrm>
            <a:off x="20490220" y="9704680"/>
            <a:ext cx="2778800" cy="581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lvl="1" indent="0" algn="l">
              <a:defRPr sz="1200" b="0">
                <a:solidFill>
                  <a:schemeClr val="accent5">
                    <a:hueOff val="-82419"/>
                    <a:satOff val="-9513"/>
                    <a:lumOff val="-16343"/>
                  </a:schemeClr>
                </a:solidFill>
                <a:latin typeface="Noteworthy Bold"/>
                <a:ea typeface="Noteworthy Bold"/>
                <a:cs typeface="Noteworthy Bold"/>
                <a:sym typeface="Noteworthy Bold"/>
              </a:defRPr>
            </a:pPr>
            <a:r>
              <a:t>AT HOME: Talk to your children about the world around them and their place in it. </a:t>
            </a:r>
          </a:p>
        </p:txBody>
      </p:sp>
      <p:sp>
        <p:nvSpPr>
          <p:cNvPr id="216" name="AT HOME: Practice counting and looking for numbers in the world around them."/>
          <p:cNvSpPr txBox="1"/>
          <p:nvPr/>
        </p:nvSpPr>
        <p:spPr>
          <a:xfrm>
            <a:off x="9930293" y="5605960"/>
            <a:ext cx="5278547" cy="3406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lvl="1" indent="0" algn="l">
              <a:defRPr sz="1200" b="0">
                <a:solidFill>
                  <a:schemeClr val="accent5">
                    <a:hueOff val="-82419"/>
                    <a:satOff val="-9513"/>
                    <a:lumOff val="-16343"/>
                  </a:schemeClr>
                </a:solidFill>
                <a:latin typeface="Noteworthy Bold"/>
                <a:ea typeface="Noteworthy Bold"/>
                <a:cs typeface="Noteworthy Bold"/>
                <a:sym typeface="Noteworthy Bold"/>
              </a:defRPr>
            </a:pPr>
            <a:r>
              <a:t>AT HOME: Practice counting and looking for numbers in the world around them.</a:t>
            </a:r>
          </a:p>
        </p:txBody>
      </p:sp>
      <p:pic>
        <p:nvPicPr>
          <p:cNvPr id="217" name="Image" descr="Image"/>
          <p:cNvPicPr>
            <a:picLocks noChangeAspect="1"/>
          </p:cNvPicPr>
          <p:nvPr/>
        </p:nvPicPr>
        <p:blipFill>
          <a:blip r:embed="rId25">
            <a:alphaModFix amt="62313"/>
            <a:extLst/>
          </a:blip>
          <a:stretch>
            <a:fillRect/>
          </a:stretch>
        </p:blipFill>
        <p:spPr>
          <a:xfrm>
            <a:off x="22649980" y="6380078"/>
            <a:ext cx="1358901" cy="1358901"/>
          </a:xfrm>
          <a:prstGeom prst="rect">
            <a:avLst/>
          </a:prstGeom>
          <a:ln w="12700">
            <a:miter lim="400000"/>
          </a:ln>
        </p:spPr>
      </p:pic>
      <p:pic>
        <p:nvPicPr>
          <p:cNvPr id="218" name="Image" descr="Image"/>
          <p:cNvPicPr>
            <a:picLocks noChangeAspect="1"/>
          </p:cNvPicPr>
          <p:nvPr/>
        </p:nvPicPr>
        <p:blipFill>
          <a:blip r:embed="rId26">
            <a:alphaModFix amt="69145"/>
            <a:extLst/>
          </a:blip>
          <a:stretch>
            <a:fillRect/>
          </a:stretch>
        </p:blipFill>
        <p:spPr>
          <a:xfrm>
            <a:off x="22473209" y="2618887"/>
            <a:ext cx="1211225" cy="1088569"/>
          </a:xfrm>
          <a:prstGeom prst="rect">
            <a:avLst/>
          </a:prstGeom>
          <a:ln w="12700">
            <a:miter lim="400000"/>
          </a:ln>
        </p:spPr>
      </p:pic>
      <p:pic>
        <p:nvPicPr>
          <p:cNvPr id="219" name="Image" descr="Image"/>
          <p:cNvPicPr>
            <a:picLocks noChangeAspect="1"/>
          </p:cNvPicPr>
          <p:nvPr/>
        </p:nvPicPr>
        <p:blipFill>
          <a:blip r:embed="rId27">
            <a:alphaModFix amt="64834"/>
            <a:extLst/>
          </a:blip>
          <a:stretch>
            <a:fillRect/>
          </a:stretch>
        </p:blipFill>
        <p:spPr>
          <a:xfrm>
            <a:off x="20223159" y="7790720"/>
            <a:ext cx="2565357" cy="1152161"/>
          </a:xfrm>
          <a:prstGeom prst="rect">
            <a:avLst/>
          </a:prstGeom>
          <a:ln w="12700">
            <a:miter lim="400000"/>
          </a:ln>
        </p:spPr>
      </p:pic>
      <p:sp>
        <p:nvSpPr>
          <p:cNvPr id="220" name="Rounded Rectangle"/>
          <p:cNvSpPr/>
          <p:nvPr/>
        </p:nvSpPr>
        <p:spPr>
          <a:xfrm>
            <a:off x="20734266" y="10679069"/>
            <a:ext cx="1854201" cy="2550146"/>
          </a:xfrm>
          <a:prstGeom prst="roundRect">
            <a:avLst>
              <a:gd name="adj" fmla="val 22170"/>
            </a:avLst>
          </a:prstGeom>
          <a:ln w="25400">
            <a:solidFill>
              <a:srgbClr val="5E5E5E"/>
            </a:solidFill>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221" name="Extras:…"/>
          <p:cNvSpPr txBox="1"/>
          <p:nvPr/>
        </p:nvSpPr>
        <p:spPr>
          <a:xfrm>
            <a:off x="20770379" y="10508758"/>
            <a:ext cx="1879601" cy="1487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just">
              <a:defRPr sz="2000" b="0">
                <a:latin typeface="Noteworthy Bold"/>
                <a:ea typeface="Noteworthy Bold"/>
                <a:cs typeface="Noteworthy Bold"/>
                <a:sym typeface="Noteworthy Bold"/>
              </a:defRPr>
            </a:pPr>
            <a:r>
              <a:rPr u="sng" dirty="0"/>
              <a:t>Extras</a:t>
            </a:r>
            <a:r>
              <a:rPr dirty="0"/>
              <a:t>:</a:t>
            </a:r>
          </a:p>
          <a:p>
            <a:pPr algn="just">
              <a:defRPr sz="2000" b="0">
                <a:latin typeface="Noteworthy Bold"/>
                <a:ea typeface="Noteworthy Bold"/>
                <a:cs typeface="Noteworthy Bold"/>
                <a:sym typeface="Noteworthy Bold"/>
              </a:defRPr>
            </a:pPr>
            <a:r>
              <a:rPr sz="1400" dirty="0">
                <a:latin typeface="Noteworthy Light"/>
                <a:ea typeface="Noteworthy Light"/>
                <a:cs typeface="Noteworthy Light"/>
                <a:sym typeface="Noteworthy Light"/>
              </a:rPr>
              <a:t>*Baseline Assessments</a:t>
            </a:r>
          </a:p>
          <a:p>
            <a:pPr algn="just">
              <a:defRPr sz="2000" b="0">
                <a:latin typeface="Noteworthy Bold"/>
                <a:ea typeface="Noteworthy Bold"/>
                <a:cs typeface="Noteworthy Bold"/>
                <a:sym typeface="Noteworthy Bold"/>
              </a:defRPr>
            </a:pPr>
            <a:r>
              <a:rPr sz="1400" dirty="0">
                <a:latin typeface="Noteworthy Light"/>
                <a:ea typeface="Noteworthy Light"/>
                <a:cs typeface="Noteworthy Light"/>
                <a:sym typeface="Noteworthy Light"/>
              </a:rPr>
              <a:t>*Harvest Festival</a:t>
            </a:r>
            <a:endParaRPr lang="en-GB" sz="1400" dirty="0">
              <a:latin typeface="Noteworthy Light"/>
              <a:ea typeface="Noteworthy Light"/>
              <a:cs typeface="Noteworthy Light"/>
              <a:sym typeface="Noteworthy Light"/>
            </a:endParaRPr>
          </a:p>
          <a:p>
            <a:pPr algn="just">
              <a:defRPr sz="2000" b="0">
                <a:latin typeface="Noteworthy Bold"/>
                <a:ea typeface="Noteworthy Bold"/>
                <a:cs typeface="Noteworthy Bold"/>
                <a:sym typeface="Noteworthy Bold"/>
              </a:defRPr>
            </a:pPr>
            <a:r>
              <a:rPr lang="en-GB" sz="1400" dirty="0">
                <a:latin typeface="Noteworthy Light"/>
                <a:ea typeface="Noteworthy Light"/>
                <a:cs typeface="Noteworthy Light"/>
                <a:sym typeface="Noteworthy Light"/>
              </a:rPr>
              <a:t>Curriculum / phonics meeting for parents / carers. </a:t>
            </a:r>
            <a:r>
              <a:rPr sz="1400" dirty="0">
                <a:latin typeface="Noteworthy Light"/>
                <a:ea typeface="Noteworthy Light"/>
                <a:cs typeface="Noteworthy Light"/>
                <a:sym typeface="Noteworthy Light"/>
              </a:rPr>
              <a:t> </a:t>
            </a:r>
          </a:p>
        </p:txBody>
      </p:sp>
      <p:pic>
        <p:nvPicPr>
          <p:cNvPr id="222" name="Image" descr="Image"/>
          <p:cNvPicPr>
            <a:picLocks noChangeAspect="1"/>
          </p:cNvPicPr>
          <p:nvPr/>
        </p:nvPicPr>
        <p:blipFill>
          <a:blip r:embed="rId28">
            <a:alphaModFix amt="74431"/>
            <a:extLst/>
          </a:blip>
          <a:stretch>
            <a:fillRect/>
          </a:stretch>
        </p:blipFill>
        <p:spPr>
          <a:xfrm>
            <a:off x="20943146" y="12078468"/>
            <a:ext cx="1420525" cy="1064022"/>
          </a:xfrm>
          <a:prstGeom prst="rect">
            <a:avLst/>
          </a:prstGeom>
          <a:ln w="12700">
            <a:miter lim="400000"/>
          </a:ln>
        </p:spPr>
      </p:pic>
      <p:sp>
        <p:nvSpPr>
          <p:cNvPr id="2" name="TextBox 1">
            <a:extLst>
              <a:ext uri="{FF2B5EF4-FFF2-40B4-BE49-F238E27FC236}">
                <a16:creationId xmlns:a16="http://schemas.microsoft.com/office/drawing/2014/main" id="{5AF62813-6FBC-4AE5-9583-9E27BC6AF5C0}"/>
              </a:ext>
            </a:extLst>
          </p:cNvPr>
          <p:cNvSpPr txBox="1"/>
          <p:nvPr/>
        </p:nvSpPr>
        <p:spPr>
          <a:xfrm>
            <a:off x="2034073" y="377047"/>
            <a:ext cx="5310388" cy="47192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r>
              <a:rPr kumimoji="0" lang="en-GB" sz="2400" b="0" i="0" u="sng" strike="noStrike" cap="none" spc="0" normalizeH="0" baseline="0" dirty="0">
                <a:ln>
                  <a:noFill/>
                </a:ln>
                <a:solidFill>
                  <a:srgbClr val="000000"/>
                </a:solidFill>
                <a:effectLst/>
                <a:uFillTx/>
                <a:latin typeface="Helvetica Neue"/>
                <a:ea typeface="Helvetica Neue"/>
                <a:cs typeface="Helvetica Neue"/>
                <a:sym typeface="Helvetica Neue"/>
              </a:rPr>
              <a:t>Physical Development </a:t>
            </a:r>
          </a:p>
        </p:txBody>
      </p:sp>
    </p:spTree>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45</TotalTime>
  <Words>2093</Words>
  <Application>Microsoft Office PowerPoint</Application>
  <PresentationFormat>Custom</PresentationFormat>
  <Paragraphs>226</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Arial</vt:lpstr>
      <vt:lpstr>Calibri</vt:lpstr>
      <vt:lpstr>Helvetica Neue</vt:lpstr>
      <vt:lpstr>Helvetica Neue Light</vt:lpstr>
      <vt:lpstr>Helvetica Neue Medium</vt:lpstr>
      <vt:lpstr>Noteworthy Bold</vt:lpstr>
      <vt:lpstr>Noteworthy Light</vt:lpstr>
      <vt:lpstr>White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Powell</dc:creator>
  <cp:lastModifiedBy>Gemma Powell</cp:lastModifiedBy>
  <cp:revision>8</cp:revision>
  <cp:lastPrinted>2022-07-01T08:30:18Z</cp:lastPrinted>
  <dcterms:modified xsi:type="dcterms:W3CDTF">2026-07-08T14:54:35Z</dcterms:modified>
</cp:coreProperties>
</file>