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5"/>
  </p:notesMasterIdLst>
  <p:sldIdLst>
    <p:sldId id="35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CC3399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8" d="100"/>
          <a:sy n="68" d="100"/>
        </p:scale>
        <p:origin x="136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3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F03BF9FD-DA0F-4739-9B69-0A2D712E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B1E42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99" y="96442"/>
            <a:ext cx="8515350" cy="46735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CC3399"/>
                </a:solidFill>
                <a:latin typeface="Tw Cen MT Condensed Extra Bold" panose="020B0803020202020204" pitchFamily="34" charset="0"/>
                <a:ea typeface="Segoe UI Black" panose="020B0A02040204020203" pitchFamily="34" charset="0"/>
              </a:rPr>
              <a:t>     </a:t>
            </a:r>
            <a:r>
              <a:rPr lang="en-US" dirty="0">
                <a:solidFill>
                  <a:srgbClr val="FF0000"/>
                </a:solidFill>
                <a:latin typeface="Tw Cen MT Condensed Extra Bold" panose="020B0803020202020204" pitchFamily="34" charset="0"/>
                <a:ea typeface="Segoe UI Black" panose="020B0A02040204020203" pitchFamily="34" charset="0"/>
              </a:rPr>
              <a:t>Redland Design Technology Journey</a:t>
            </a:r>
            <a:endParaRPr lang="en-US" sz="2800" dirty="0">
              <a:solidFill>
                <a:srgbClr val="FF0000"/>
              </a:solidFill>
              <a:latin typeface="Tw Cen MT Condensed Extra Bold" panose="020B0803020202020204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2EA65C-CA1F-40C5-83BE-64F3E9AB33AA}"/>
              </a:ext>
            </a:extLst>
          </p:cNvPr>
          <p:cNvGrpSpPr/>
          <p:nvPr/>
        </p:nvGrpSpPr>
        <p:grpSpPr>
          <a:xfrm>
            <a:off x="1353494" y="1844683"/>
            <a:ext cx="6956510" cy="3382986"/>
            <a:chOff x="2249359" y="2305589"/>
            <a:chExt cx="7728733" cy="283464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25DB897-F32F-412D-A261-6EC186631061}"/>
                </a:ext>
              </a:extLst>
            </p:cNvPr>
            <p:cNvGrpSpPr/>
            <p:nvPr/>
          </p:nvGrpSpPr>
          <p:grpSpPr>
            <a:xfrm>
              <a:off x="2249359" y="2305589"/>
              <a:ext cx="7728733" cy="2834645"/>
              <a:chOff x="1475820" y="2305589"/>
              <a:chExt cx="7728733" cy="2834645"/>
            </a:xfrm>
          </p:grpSpPr>
          <p:sp>
            <p:nvSpPr>
              <p:cNvPr id="7" name="Arc 6">
                <a:extLst>
                  <a:ext uri="{FF2B5EF4-FFF2-40B4-BE49-F238E27FC236}">
                    <a16:creationId xmlns:a16="http://schemas.microsoft.com/office/drawing/2014/main" id="{BA91558A-868E-4BAB-A985-3853974396E1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4E7EC504-D364-49F4-9BCD-39BD9340E988}"/>
                  </a:ext>
                </a:extLst>
              </p:cNvPr>
              <p:cNvSpPr/>
              <p:nvPr/>
            </p:nvSpPr>
            <p:spPr>
              <a:xfrm rot="10800000">
                <a:off x="3011873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CB72E78-9188-4053-B2B2-F2FB7A7193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5084" y="3722912"/>
                <a:ext cx="3245350" cy="4"/>
              </a:xfrm>
              <a:prstGeom prst="line">
                <a:avLst/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4E57699-59F1-4F0D-827E-E23691CF6BD8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86400" cy="0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570A1428-84CC-41EE-A06C-C0EFD78BCB89}"/>
                  </a:ext>
                </a:extLst>
              </p:cNvPr>
              <p:cNvCxnSpPr/>
              <p:nvPr/>
            </p:nvCxnSpPr>
            <p:spPr>
              <a:xfrm>
                <a:off x="1475820" y="2305589"/>
                <a:ext cx="5486400" cy="4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295EA6-9373-4E6A-971B-1D1A52E16064}"/>
                </a:ext>
              </a:extLst>
            </p:cNvPr>
            <p:cNvGrpSpPr/>
            <p:nvPr/>
          </p:nvGrpSpPr>
          <p:grpSpPr>
            <a:xfrm>
              <a:off x="2249359" y="2305589"/>
              <a:ext cx="7646957" cy="2834645"/>
              <a:chOff x="1475820" y="2305589"/>
              <a:chExt cx="7646957" cy="2834645"/>
            </a:xfrm>
          </p:grpSpPr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F2E49456-4956-4891-9EE2-EE4551A71AFA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CCD3104B-4EC0-4732-976B-E61B97F1EEDD}"/>
                  </a:ext>
                </a:extLst>
              </p:cNvPr>
              <p:cNvSpPr/>
              <p:nvPr/>
            </p:nvSpPr>
            <p:spPr>
              <a:xfrm rot="10800000">
                <a:off x="2930098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2655F35-FEEA-48D3-8653-958B1F07682E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3685084" y="3722912"/>
                <a:ext cx="3211733" cy="7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66702A1-B247-4A57-80A9-A8B943239AC6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0462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513FD9F-1DD5-41DA-8405-8E73E998E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5820" y="2305589"/>
                <a:ext cx="530691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A17634E-AAA3-4840-8487-07315886BF16}"/>
              </a:ext>
            </a:extLst>
          </p:cNvPr>
          <p:cNvSpPr/>
          <p:nvPr/>
        </p:nvSpPr>
        <p:spPr>
          <a:xfrm>
            <a:off x="5174449" y="1444256"/>
            <a:ext cx="1332888" cy="74739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FF0000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CC3399"/>
                </a:solidFill>
              </a:rPr>
              <a:t>Robins &amp; Starlings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1816614" y="4075555"/>
            <a:ext cx="1308588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FF0000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Buzzards &amp; Hawks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4761990" y="3161557"/>
            <a:ext cx="1729382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FF0000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</a:rPr>
              <a:t>Puffins &amp; Nightingales 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E512246-2643-4F76-B534-1711CA5DDB29}"/>
              </a:ext>
            </a:extLst>
          </p:cNvPr>
          <p:cNvSpPr/>
          <p:nvPr/>
        </p:nvSpPr>
        <p:spPr>
          <a:xfrm>
            <a:off x="5524443" y="4775299"/>
            <a:ext cx="1678764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38100">
            <a:solidFill>
              <a:srgbClr val="FF0000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</a:rPr>
              <a:t>Kingfishers &amp; Falcons</a:t>
            </a:r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3191406" y="3945668"/>
            <a:ext cx="442438" cy="838179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rgbClr val="FF0000"/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5959794" y="2289871"/>
            <a:ext cx="465999" cy="767976"/>
          </a:xfrm>
          <a:prstGeom prst="arc">
            <a:avLst>
              <a:gd name="adj1" fmla="val 15955398"/>
              <a:gd name="adj2" fmla="val 5391112"/>
            </a:avLst>
          </a:prstGeom>
          <a:ln w="22225">
            <a:solidFill>
              <a:srgbClr val="FF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C8433A8-79C4-45BA-A932-25675C38CA10}"/>
              </a:ext>
            </a:extLst>
          </p:cNvPr>
          <p:cNvCxnSpPr/>
          <p:nvPr/>
        </p:nvCxnSpPr>
        <p:spPr>
          <a:xfrm>
            <a:off x="3342017" y="2297056"/>
            <a:ext cx="1190951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5380182" y="5660865"/>
            <a:ext cx="1190951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B6377E5F-7FCE-4BD5-BF88-2A5DB306AA11}"/>
              </a:ext>
            </a:extLst>
          </p:cNvPr>
          <p:cNvCxnSpPr/>
          <p:nvPr/>
        </p:nvCxnSpPr>
        <p:spPr>
          <a:xfrm>
            <a:off x="1190008" y="2297035"/>
            <a:ext cx="1190951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AF443F34-B387-411B-ADBF-64223B1562AC}"/>
              </a:ext>
            </a:extLst>
          </p:cNvPr>
          <p:cNvSpPr txBox="1"/>
          <p:nvPr/>
        </p:nvSpPr>
        <p:spPr>
          <a:xfrm>
            <a:off x="88620" y="4214284"/>
            <a:ext cx="2202775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C00000"/>
                </a:solidFill>
                <a:latin typeface="Twinkl Cursive Looped" panose="02000000000000000000" pitchFamily="2" charset="0"/>
              </a:rPr>
              <a:t>Moving Toys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C00000"/>
                </a:solidFill>
                <a:latin typeface="Twinkl Cursive Looped" panose="02000000000000000000" pitchFamily="2" charset="0"/>
              </a:rPr>
              <a:t>Christmas Enterprise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b="1" noProof="1">
              <a:solidFill>
                <a:srgbClr val="CC3399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A493221-5636-45B1-ACF0-3C41B36D4002}"/>
              </a:ext>
            </a:extLst>
          </p:cNvPr>
          <p:cNvSpPr txBox="1"/>
          <p:nvPr/>
        </p:nvSpPr>
        <p:spPr>
          <a:xfrm>
            <a:off x="3977519" y="2505639"/>
            <a:ext cx="168983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7030A0"/>
                </a:solidFill>
                <a:latin typeface="Twinkl Cursive Looped" panose="02000000000000000000" pitchFamily="2" charset="0"/>
              </a:rPr>
              <a:t>Nutrition Ninjas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7030A0"/>
                </a:solidFill>
                <a:latin typeface="Twinkl Cursive Looped" panose="02000000000000000000" pitchFamily="2" charset="0"/>
              </a:rPr>
              <a:t>Sky Scrapers</a:t>
            </a: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F5E89C69-938A-4359-A9F2-6542877C2808}"/>
              </a:ext>
            </a:extLst>
          </p:cNvPr>
          <p:cNvSpPr/>
          <p:nvPr/>
        </p:nvSpPr>
        <p:spPr>
          <a:xfrm>
            <a:off x="1902507" y="1491010"/>
            <a:ext cx="1416125" cy="72413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FF0000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Owls &amp; Wrens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368A237-A618-4963-BF38-06C539763524}"/>
              </a:ext>
            </a:extLst>
          </p:cNvPr>
          <p:cNvSpPr txBox="1"/>
          <p:nvPr/>
        </p:nvSpPr>
        <p:spPr>
          <a:xfrm>
            <a:off x="1761696" y="754067"/>
            <a:ext cx="2067829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noProof="1">
                <a:solidFill>
                  <a:schemeClr val="tx2">
                    <a:lumMod val="50000"/>
                    <a:lumOff val="50000"/>
                  </a:schemeClr>
                </a:solidFill>
                <a:latin typeface="Twinkl Cursive Looped" panose="02000000000000000000" pitchFamily="2" charset="0"/>
              </a:rPr>
              <a:t>????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noProof="1">
                <a:solidFill>
                  <a:schemeClr val="tx2">
                    <a:lumMod val="50000"/>
                    <a:lumOff val="50000"/>
                  </a:schemeClr>
                </a:solidFill>
                <a:latin typeface="Twinkl Cursive Looped" panose="02000000000000000000" pitchFamily="2" charset="0"/>
              </a:rPr>
              <a:t>???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noProof="1">
                <a:solidFill>
                  <a:schemeClr val="tx2">
                    <a:lumMod val="50000"/>
                    <a:lumOff val="50000"/>
                  </a:schemeClr>
                </a:solidFill>
                <a:latin typeface="Twinkl Cursive Looped" panose="02000000000000000000" pitchFamily="2" charset="0"/>
              </a:rPr>
              <a:t>???</a:t>
            </a: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30FFFFFB-0F4A-4B9C-86BC-547C4CB5C474}"/>
              </a:ext>
            </a:extLst>
          </p:cNvPr>
          <p:cNvSpPr/>
          <p:nvPr/>
        </p:nvSpPr>
        <p:spPr>
          <a:xfrm>
            <a:off x="6439636" y="2708579"/>
            <a:ext cx="763571" cy="72413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Key Stage </a:t>
            </a:r>
            <a:r>
              <a:rPr lang="en-US" sz="14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2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38FC289F-1447-4DB1-9370-8242E1409731}"/>
              </a:ext>
            </a:extLst>
          </p:cNvPr>
          <p:cNvSpPr/>
          <p:nvPr/>
        </p:nvSpPr>
        <p:spPr>
          <a:xfrm>
            <a:off x="4151182" y="1491010"/>
            <a:ext cx="763571" cy="72413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Key Stage </a:t>
            </a:r>
            <a:r>
              <a:rPr lang="en-US" sz="14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1</a:t>
            </a: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4F5AD0B0-CCE3-41C7-A182-834E2DBADC17}"/>
              </a:ext>
            </a:extLst>
          </p:cNvPr>
          <p:cNvSpPr/>
          <p:nvPr/>
        </p:nvSpPr>
        <p:spPr>
          <a:xfrm>
            <a:off x="1009088" y="1472064"/>
            <a:ext cx="763571" cy="72413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Twinkl Cursive Looped" panose="02000000000000000000" pitchFamily="2" charset="0"/>
              </a:rPr>
              <a:t>Early Years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A47D6DB-4724-4647-9B4F-A153A5412525}"/>
              </a:ext>
            </a:extLst>
          </p:cNvPr>
          <p:cNvSpPr txBox="1"/>
          <p:nvPr/>
        </p:nvSpPr>
        <p:spPr>
          <a:xfrm>
            <a:off x="6521953" y="5824964"/>
            <a:ext cx="2517989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00B050"/>
                </a:solidFill>
                <a:latin typeface="Twinkl Cursive Looped" panose="02000000000000000000" pitchFamily="2" charset="0"/>
              </a:rPr>
              <a:t>Programming Pioneers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00B050"/>
                </a:solidFill>
                <a:latin typeface="Twinkl Cursive Looped" panose="02000000000000000000" pitchFamily="2" charset="0"/>
              </a:rPr>
              <a:t>Great British Bake Off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D5DE0D9-CE5F-4552-B439-6A5FDD47AD94}"/>
              </a:ext>
            </a:extLst>
          </p:cNvPr>
          <p:cNvSpPr txBox="1"/>
          <p:nvPr/>
        </p:nvSpPr>
        <p:spPr>
          <a:xfrm>
            <a:off x="5467348" y="684429"/>
            <a:ext cx="159151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CC3399"/>
                </a:solidFill>
                <a:latin typeface="Twinkl Cursive Looped" panose="02000000000000000000" pitchFamily="2" charset="0"/>
              </a:rPr>
              <a:t>Toys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b="1" noProof="1">
                <a:solidFill>
                  <a:srgbClr val="CC3399"/>
                </a:solidFill>
                <a:latin typeface="Twinkl Cursive Looped" panose="02000000000000000000" pitchFamily="2" charset="0"/>
              </a:rPr>
              <a:t>Healthy Me</a:t>
            </a:r>
          </a:p>
        </p:txBody>
      </p:sp>
      <p:pic>
        <p:nvPicPr>
          <p:cNvPr id="21" name="Picture 2" descr="Untitled2">
            <a:extLst>
              <a:ext uri="{FF2B5EF4-FFF2-40B4-BE49-F238E27FC236}">
                <a16:creationId xmlns:a16="http://schemas.microsoft.com/office/drawing/2014/main" id="{3025E58C-A29B-442A-A276-DFD08411A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4"/>
          <a:stretch>
            <a:fillRect/>
          </a:stretch>
        </p:blipFill>
        <p:spPr bwMode="auto">
          <a:xfrm>
            <a:off x="0" y="76277"/>
            <a:ext cx="1172177" cy="102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FAA55E7-58F3-48C2-AC45-4EBE30182481}"/>
              </a:ext>
            </a:extLst>
          </p:cNvPr>
          <p:cNvSpPr txBox="1"/>
          <p:nvPr/>
        </p:nvSpPr>
        <p:spPr>
          <a:xfrm>
            <a:off x="121920" y="6051984"/>
            <a:ext cx="2517989" cy="73866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rgbClr val="FF0000"/>
                </a:solidFill>
                <a:latin typeface="Twinkl Cursive Looped" panose="02000000000000000000" pitchFamily="2" charset="0"/>
              </a:rPr>
              <a:t>Shown is the progression of the D.T topics throughout the school. Children will learn about the topics as they move throughout the school.</a:t>
            </a:r>
          </a:p>
        </p:txBody>
      </p:sp>
      <p:pic>
        <p:nvPicPr>
          <p:cNvPr id="4" name="Picture 2" descr="Food Group Healthy Diet Clip Art - Meal - Health Transparent PNG">
            <a:extLst>
              <a:ext uri="{FF2B5EF4-FFF2-40B4-BE49-F238E27FC236}">
                <a16:creationId xmlns:a16="http://schemas.microsoft.com/office/drawing/2014/main" id="{675047F0-7293-4302-8ECC-07936EFB1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861" y="682430"/>
            <a:ext cx="1856081" cy="101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SIG N &amp;amp; TECH NOLO G Y Learning From Home">
            <a:extLst>
              <a:ext uri="{FF2B5EF4-FFF2-40B4-BE49-F238E27FC236}">
                <a16:creationId xmlns:a16="http://schemas.microsoft.com/office/drawing/2014/main" id="{E68FA941-4EFC-4485-8764-C2EB5809C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376" y="579353"/>
            <a:ext cx="1332888" cy="87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Ninja Kiwi Images, Stock Photos &amp; Vectors | Shutterstock">
            <a:extLst>
              <a:ext uri="{FF2B5EF4-FFF2-40B4-BE49-F238E27FC236}">
                <a16:creationId xmlns:a16="http://schemas.microsoft.com/office/drawing/2014/main" id="{677A9DDB-29BB-44E7-B25D-0CF8A71FF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123" y="2236531"/>
            <a:ext cx="1660720" cy="99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Business Skyscraper PNG Clip Art - Best WEB Clipart">
            <a:extLst>
              <a:ext uri="{FF2B5EF4-FFF2-40B4-BE49-F238E27FC236}">
                <a16:creationId xmlns:a16="http://schemas.microsoft.com/office/drawing/2014/main" id="{94A1E86E-E342-4854-BAE9-772B6DA58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9" y="2481044"/>
            <a:ext cx="997710" cy="164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hristmas Cookie Snowflake PNG Clipart Image​ | Gallery Yopriceville -  High-Quality Images and Transparent PNG Free Clipart">
            <a:extLst>
              <a:ext uri="{FF2B5EF4-FFF2-40B4-BE49-F238E27FC236}">
                <a16:creationId xmlns:a16="http://schemas.microsoft.com/office/drawing/2014/main" id="{5D13852D-A3D1-4536-A222-9D123370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509" y="4074936"/>
            <a:ext cx="740664" cy="66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simple bridge clipart - Clip Art Library">
            <a:extLst>
              <a:ext uri="{FF2B5EF4-FFF2-40B4-BE49-F238E27FC236}">
                <a16:creationId xmlns:a16="http://schemas.microsoft.com/office/drawing/2014/main" id="{AA8EA3DB-8C10-4E1C-A2F0-C88BA4876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846" y="3610928"/>
            <a:ext cx="1764941" cy="92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baking-clipart-4 | St Mary&amp;#39;s CofE Primary School">
            <a:extLst>
              <a:ext uri="{FF2B5EF4-FFF2-40B4-BE49-F238E27FC236}">
                <a16:creationId xmlns:a16="http://schemas.microsoft.com/office/drawing/2014/main" id="{8021CE76-3DA7-422B-A118-5EFBAAB19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46" y="4925568"/>
            <a:ext cx="1089932" cy="95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223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10919</TotalTime>
  <Words>76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Segoe UI Black</vt:lpstr>
      <vt:lpstr>Tw Cen MT Condensed Extra Bold</vt:lpstr>
      <vt:lpstr>Twinkl Cursive Looped</vt:lpstr>
      <vt:lpstr>Template PresentationGo</vt:lpstr>
      <vt:lpstr>Template PresentationGo Dark</vt:lpstr>
      <vt:lpstr>Custom Design</vt:lpstr>
      <vt:lpstr>     Redland Design Technology Journey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Map Timeline</dc:title>
  <dc:creator>PresentationGO.com</dc:creator>
  <dc:description>© Copyright PresentationGO.com</dc:description>
  <cp:lastModifiedBy>Christina Adams</cp:lastModifiedBy>
  <cp:revision>34</cp:revision>
  <dcterms:created xsi:type="dcterms:W3CDTF">2014-11-26T05:14:11Z</dcterms:created>
  <dcterms:modified xsi:type="dcterms:W3CDTF">2021-10-08T13:06:22Z</dcterms:modified>
  <cp:category>Charts &amp; Diagrams</cp:category>
</cp:coreProperties>
</file>